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7.xml" ContentType="application/vnd.openxmlformats-officedocument.drawingml.diagramData+xml"/>
  <Override PartName="/ppt/diagrams/data6.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presentation.xml" ContentType="application/vnd.openxmlformats-officedocument.presentationml.presentation.main+xml"/>
  <Override PartName="/ppt/diagrams/data8.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s/modernComment_181_22D7F103.xml" ContentType="application/vnd.ms-powerpoint.comments+xml"/>
  <Override PartName="/ppt/comments/modernComment_150_CF8036C9.xml" ContentType="application/vnd.ms-powerpoint.comment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4.xml" ContentType="application/vnd.openxmlformats-officedocument.drawingml.diagramLayout+xml"/>
  <Override PartName="/ppt/authors.xml" ContentType="application/vnd.ms-powerpoint.authors+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5.xml" ContentType="application/vnd.openxmlformats-officedocument.drawingml.diagramLayout+xml"/>
  <Override PartName="/ppt/diagrams/quickStyle2.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layout2.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2.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85" r:id="rId2"/>
    <p:sldId id="398" r:id="rId3"/>
    <p:sldId id="336" r:id="rId4"/>
    <p:sldId id="337" r:id="rId5"/>
    <p:sldId id="386" r:id="rId6"/>
    <p:sldId id="388" r:id="rId7"/>
    <p:sldId id="391" r:id="rId8"/>
    <p:sldId id="390" r:id="rId9"/>
    <p:sldId id="392" r:id="rId10"/>
    <p:sldId id="395" r:id="rId11"/>
    <p:sldId id="3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0DBC5E-93A8-0007-DF00-FDDFEEC55DA3}" name="Biehle, Miriam J." initials="BM" userId="S::biehlem@my.erau.edu::1e37b292-78e3-46c6-94f8-acc61eb6721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D8B88-EBF8-3905-5A96-8B9D254A988E}" v="621" dt="2025-04-06T22:36:47.550"/>
    <p1510:client id="{32462B93-CEDB-AD7D-EC41-F449B0D2334E}" v="336" dt="2025-04-07T23:59:37.351"/>
    <p1510:client id="{506C392C-F760-9974-1B78-17D6ABAECBF8}" v="144" dt="2025-04-07T00:35:37.723"/>
    <p1510:client id="{85C5E30A-2A2B-EEE5-3EB0-298AF2128CDD}" v="1" dt="2025-04-06T22:37:08.358"/>
    <p1510:client id="{A659BBC2-183E-30A8-5EFB-5A816EAB703E}" v="145" dt="2025-04-07T01:50:33.322"/>
    <p1510:client id="{D9E6F29F-8EC7-BF19-8DE9-237476EFA364}" v="12" dt="2025-04-07T02:27:29.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3.xml"/></Relationships>
</file>

<file path=ppt/comments/modernComment_150_CF8036C9.xml><?xml version="1.0" encoding="utf-8"?>
<p188:cmLst xmlns:a="http://schemas.openxmlformats.org/drawingml/2006/main" xmlns:r="http://schemas.openxmlformats.org/officeDocument/2006/relationships" xmlns:p188="http://schemas.microsoft.com/office/powerpoint/2018/8/main">
  <p188:cm id="{3157EA3C-2C40-4CE5-9881-30842FE98756}" authorId="{900DBC5E-93A8-0007-DF00-FDDFEEC55DA3}" created="2025-04-07T02:26:36.999">
    <pc:sldMkLst xmlns:pc="http://schemas.microsoft.com/office/powerpoint/2013/main/command">
      <pc:docMk/>
      <pc:sldMk cId="3481286345" sldId="336"/>
    </pc:sldMkLst>
    <p188:txBody>
      <a:bodyPr/>
      <a:lstStyle/>
      <a:p>
        <a:r>
          <a:rPr lang="en-US"/>
          <a:t>I would drop “Introduction” and use your Grey header as main header</a:t>
        </a:r>
      </a:p>
    </p188:txBody>
  </p188:cm>
</p188:cmLst>
</file>

<file path=ppt/comments/modernComment_181_22D7F103.xml><?xml version="1.0" encoding="utf-8"?>
<p188:cmLst xmlns:a="http://schemas.openxmlformats.org/drawingml/2006/main" xmlns:r="http://schemas.openxmlformats.org/officeDocument/2006/relationships" xmlns:p188="http://schemas.microsoft.com/office/powerpoint/2018/8/main">
  <p188:cm id="{932564C3-2B17-4387-9DB2-78FCDA05573B}" authorId="{900DBC5E-93A8-0007-DF00-FDDFEEC55DA3}" created="2025-04-07T02:26:10.795">
    <pc:sldMkLst xmlns:pc="http://schemas.microsoft.com/office/powerpoint/2013/main/command">
      <pc:docMk/>
      <pc:sldMk cId="584577283" sldId="385"/>
    </pc:sldMkLst>
    <p188:txBody>
      <a:bodyPr/>
      <a:lstStyle/>
      <a:p>
        <a:r>
          <a:rPr lang="en-US"/>
          <a:t>Add your department and college and if you add the URI logo (from URI Canvas) and Space Grant Logo (from Space Grant Sit), you can do the acknowledgements on that slide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4E3EA6-3928-4D3F-B0EC-DB69FEB4D8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6098A01-82D4-434A-89DE-F6FD86E6CFF2}">
      <dgm:prSet phldr="0"/>
      <dgm:spPr/>
      <dgm:t>
        <a:bodyPr/>
        <a:lstStyle/>
        <a:p>
          <a:pPr algn="l" rtl="0">
            <a:lnSpc>
              <a:spcPct val="150000"/>
            </a:lnSpc>
          </a:pPr>
          <a:r>
            <a:rPr lang="en-US" dirty="0">
              <a:solidFill>
                <a:schemeClr val="bg1"/>
              </a:solidFill>
              <a:latin typeface="Arial"/>
              <a:cs typeface="Arial"/>
            </a:rPr>
            <a:t>Caused by interactions between accreting material and the stalled shock front forming a precession around the proto-neutron star </a:t>
          </a:r>
        </a:p>
      </dgm:t>
    </dgm:pt>
    <dgm:pt modelId="{62A1DA9B-4A98-497C-8B44-B3556AECBF9F}" type="parTrans" cxnId="{FD9EEBBA-8332-4ABB-B0BA-42FCF3AA5515}">
      <dgm:prSet/>
      <dgm:spPr/>
    </dgm:pt>
    <dgm:pt modelId="{9051F149-8402-4A45-920A-98E674F2A0F7}" type="sibTrans" cxnId="{FD9EEBBA-8332-4ABB-B0BA-42FCF3AA5515}">
      <dgm:prSet/>
      <dgm:spPr/>
    </dgm:pt>
    <dgm:pt modelId="{125873E7-3F66-4C6B-9289-CD36EA0D7646}">
      <dgm:prSet phldr="0"/>
      <dgm:spPr/>
      <dgm:t>
        <a:bodyPr/>
        <a:lstStyle/>
        <a:p>
          <a:pPr algn="l" rtl="0">
            <a:lnSpc>
              <a:spcPct val="150000"/>
            </a:lnSpc>
          </a:pPr>
          <a:r>
            <a:rPr lang="en-US" dirty="0">
              <a:solidFill>
                <a:schemeClr val="bg1"/>
              </a:solidFill>
              <a:latin typeface="Arial"/>
              <a:cs typeface="Arial"/>
            </a:rPr>
            <a:t>Theoretically gravitational waves can be used to detect these rare events.</a:t>
          </a:r>
        </a:p>
      </dgm:t>
    </dgm:pt>
    <dgm:pt modelId="{F11690BE-2FAC-448D-B4F3-DE32DB0B87D2}" type="parTrans" cxnId="{715A68E4-AD9B-4726-B8C0-C202B5E72D94}">
      <dgm:prSet/>
      <dgm:spPr/>
    </dgm:pt>
    <dgm:pt modelId="{650063D5-B81E-4F7B-91D5-941365EB74B2}" type="sibTrans" cxnId="{715A68E4-AD9B-4726-B8C0-C202B5E72D94}">
      <dgm:prSet/>
      <dgm:spPr/>
    </dgm:pt>
    <dgm:pt modelId="{1F665F0D-B17D-4F96-B009-C5289D597790}" type="pres">
      <dgm:prSet presAssocID="{634E3EA6-3928-4D3F-B0EC-DB69FEB4D8FC}" presName="linear" presStyleCnt="0">
        <dgm:presLayoutVars>
          <dgm:animLvl val="lvl"/>
          <dgm:resizeHandles val="exact"/>
        </dgm:presLayoutVars>
      </dgm:prSet>
      <dgm:spPr/>
    </dgm:pt>
    <dgm:pt modelId="{B1179236-7AC6-4DBB-A88F-6385C841FC18}" type="pres">
      <dgm:prSet presAssocID="{F6098A01-82D4-434A-89DE-F6FD86E6CFF2}" presName="parentText" presStyleLbl="node1" presStyleIdx="0" presStyleCnt="2">
        <dgm:presLayoutVars>
          <dgm:chMax val="0"/>
          <dgm:bulletEnabled val="1"/>
        </dgm:presLayoutVars>
      </dgm:prSet>
      <dgm:spPr/>
    </dgm:pt>
    <dgm:pt modelId="{303CA3C8-B1B7-4F89-A683-23D34579AB14}" type="pres">
      <dgm:prSet presAssocID="{9051F149-8402-4A45-920A-98E674F2A0F7}" presName="spacer" presStyleCnt="0"/>
      <dgm:spPr/>
    </dgm:pt>
    <dgm:pt modelId="{4D266B6F-1EE0-4CF1-A5A8-AEADF7E60A0C}" type="pres">
      <dgm:prSet presAssocID="{125873E7-3F66-4C6B-9289-CD36EA0D7646}" presName="parentText" presStyleLbl="node1" presStyleIdx="1" presStyleCnt="2">
        <dgm:presLayoutVars>
          <dgm:chMax val="0"/>
          <dgm:bulletEnabled val="1"/>
        </dgm:presLayoutVars>
      </dgm:prSet>
      <dgm:spPr/>
    </dgm:pt>
  </dgm:ptLst>
  <dgm:cxnLst>
    <dgm:cxn modelId="{E289E834-A6B3-440E-B0B6-64F76C2A6858}" type="presOf" srcId="{634E3EA6-3928-4D3F-B0EC-DB69FEB4D8FC}" destId="{1F665F0D-B17D-4F96-B009-C5289D597790}" srcOrd="0" destOrd="0" presId="urn:microsoft.com/office/officeart/2005/8/layout/vList2"/>
    <dgm:cxn modelId="{B219757A-A669-4FCD-9A06-7EFBE26D6FD8}" type="presOf" srcId="{F6098A01-82D4-434A-89DE-F6FD86E6CFF2}" destId="{B1179236-7AC6-4DBB-A88F-6385C841FC18}" srcOrd="0" destOrd="0" presId="urn:microsoft.com/office/officeart/2005/8/layout/vList2"/>
    <dgm:cxn modelId="{22209F8C-EB5A-407A-A802-A162F3F10082}" type="presOf" srcId="{125873E7-3F66-4C6B-9289-CD36EA0D7646}" destId="{4D266B6F-1EE0-4CF1-A5A8-AEADF7E60A0C}" srcOrd="0" destOrd="0" presId="urn:microsoft.com/office/officeart/2005/8/layout/vList2"/>
    <dgm:cxn modelId="{FD9EEBBA-8332-4ABB-B0BA-42FCF3AA5515}" srcId="{634E3EA6-3928-4D3F-B0EC-DB69FEB4D8FC}" destId="{F6098A01-82D4-434A-89DE-F6FD86E6CFF2}" srcOrd="0" destOrd="0" parTransId="{62A1DA9B-4A98-497C-8B44-B3556AECBF9F}" sibTransId="{9051F149-8402-4A45-920A-98E674F2A0F7}"/>
    <dgm:cxn modelId="{715A68E4-AD9B-4726-B8C0-C202B5E72D94}" srcId="{634E3EA6-3928-4D3F-B0EC-DB69FEB4D8FC}" destId="{125873E7-3F66-4C6B-9289-CD36EA0D7646}" srcOrd="1" destOrd="0" parTransId="{F11690BE-2FAC-448D-B4F3-DE32DB0B87D2}" sibTransId="{650063D5-B81E-4F7B-91D5-941365EB74B2}"/>
    <dgm:cxn modelId="{8EB79B0D-FDB4-4776-B10E-6212CF922AA5}" type="presParOf" srcId="{1F665F0D-B17D-4F96-B009-C5289D597790}" destId="{B1179236-7AC6-4DBB-A88F-6385C841FC18}" srcOrd="0" destOrd="0" presId="urn:microsoft.com/office/officeart/2005/8/layout/vList2"/>
    <dgm:cxn modelId="{92F86785-4839-4950-AAD7-EBFC19B7DB4A}" type="presParOf" srcId="{1F665F0D-B17D-4F96-B009-C5289D597790}" destId="{303CA3C8-B1B7-4F89-A683-23D34579AB14}" srcOrd="1" destOrd="0" presId="urn:microsoft.com/office/officeart/2005/8/layout/vList2"/>
    <dgm:cxn modelId="{3E05E6F3-986F-4391-A234-03A9DE32D714}" type="presParOf" srcId="{1F665F0D-B17D-4F96-B009-C5289D597790}" destId="{4D266B6F-1EE0-4CF1-A5A8-AEADF7E60A0C}"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4B5933-0FDD-440A-8409-BAAB663C94C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C4AFD07-F2B6-41E8-87F1-97280E6D1B91}">
      <dgm:prSet phldrT="[Text]" phldr="0"/>
      <dgm:spPr/>
      <dgm:t>
        <a:bodyPr/>
        <a:lstStyle/>
        <a:p>
          <a:pPr algn="l"/>
          <a:r>
            <a:rPr lang="en-US" dirty="0">
              <a:solidFill>
                <a:schemeClr val="bg1"/>
              </a:solidFill>
              <a:latin typeface="Aptos"/>
            </a:rPr>
            <a:t>The amplitude, duration, and frequency of the SASI detection can provide this key information.</a:t>
          </a:r>
          <a:endParaRPr lang="en-US" dirty="0">
            <a:solidFill>
              <a:schemeClr val="bg1"/>
            </a:solidFill>
          </a:endParaRPr>
        </a:p>
      </dgm:t>
    </dgm:pt>
    <dgm:pt modelId="{CE43F8AA-D6CE-44ED-AA4A-78E09E5B1134}" type="parTrans" cxnId="{6244EE75-06CC-4286-B67F-F7859A176964}">
      <dgm:prSet/>
      <dgm:spPr/>
      <dgm:t>
        <a:bodyPr/>
        <a:lstStyle/>
        <a:p>
          <a:endParaRPr lang="en-US"/>
        </a:p>
      </dgm:t>
    </dgm:pt>
    <dgm:pt modelId="{C00BFE00-D8B3-4F19-AF9D-9D488F39DE98}" type="sibTrans" cxnId="{6244EE75-06CC-4286-B67F-F7859A176964}">
      <dgm:prSet/>
      <dgm:spPr/>
      <dgm:t>
        <a:bodyPr/>
        <a:lstStyle/>
        <a:p>
          <a:endParaRPr lang="en-US"/>
        </a:p>
      </dgm:t>
    </dgm:pt>
    <dgm:pt modelId="{F587F223-C255-4816-8F26-D8BAE02AD29A}">
      <dgm:prSet phldr="0"/>
      <dgm:spPr/>
      <dgm:t>
        <a:bodyPr/>
        <a:lstStyle/>
        <a:p>
          <a:pPr algn="l" rtl="0">
            <a:lnSpc>
              <a:spcPts val="2804"/>
            </a:lnSpc>
          </a:pPr>
          <a:r>
            <a:rPr lang="en-US">
              <a:solidFill>
                <a:schemeClr val="bg1"/>
              </a:solidFill>
              <a:latin typeface="Aptos"/>
            </a:rPr>
            <a:t>SASI has been linked to playing a key role in </a:t>
          </a:r>
          <a:r>
            <a:rPr lang="en-US" dirty="0">
              <a:solidFill>
                <a:schemeClr val="bg1"/>
              </a:solidFill>
              <a:latin typeface="Aptos"/>
            </a:rPr>
            <a:t> </a:t>
          </a:r>
        </a:p>
      </dgm:t>
    </dgm:pt>
    <dgm:pt modelId="{B76406C2-5F02-4C52-BB74-0F2E53BEFDCF}" type="parTrans" cxnId="{48E8B853-EABB-473C-92F2-3D7143F47535}">
      <dgm:prSet/>
      <dgm:spPr/>
    </dgm:pt>
    <dgm:pt modelId="{CB8161AC-A7EF-46D6-A3FE-CAFFBC95112D}" type="sibTrans" cxnId="{48E8B853-EABB-473C-92F2-3D7143F47535}">
      <dgm:prSet/>
      <dgm:spPr/>
    </dgm:pt>
    <dgm:pt modelId="{4A3B2264-5482-4FDD-9294-A2DF762E543C}">
      <dgm:prSet phldr="0"/>
      <dgm:spPr/>
      <dgm:t>
        <a:bodyPr/>
        <a:lstStyle/>
        <a:p>
          <a:pPr algn="l">
            <a:lnSpc>
              <a:spcPts val="2804"/>
            </a:lnSpc>
          </a:pPr>
          <a:r>
            <a:rPr lang="en-US">
              <a:solidFill>
                <a:srgbClr val="404040"/>
              </a:solidFill>
              <a:latin typeface="Aptos"/>
            </a:rPr>
            <a:t>Exploding models</a:t>
          </a:r>
          <a:r>
            <a:rPr lang="en-US">
              <a:solidFill>
                <a:srgbClr val="000000"/>
              </a:solidFill>
              <a:latin typeface="Aptos"/>
            </a:rPr>
            <a:t> </a:t>
          </a:r>
          <a:endParaRPr lang="en-US">
            <a:latin typeface="Aptos"/>
          </a:endParaRPr>
        </a:p>
      </dgm:t>
    </dgm:pt>
    <dgm:pt modelId="{C11A420F-3DA8-4655-AC86-A1BE73CCB457}" type="parTrans" cxnId="{6DAC30EB-EC42-4BE8-B322-3C0F60A8DDAC}">
      <dgm:prSet/>
      <dgm:spPr/>
    </dgm:pt>
    <dgm:pt modelId="{4A7563B0-34F5-4B79-BE20-9BA3F49052A3}" type="sibTrans" cxnId="{6DAC30EB-EC42-4BE8-B322-3C0F60A8DDAC}">
      <dgm:prSet/>
      <dgm:spPr/>
    </dgm:pt>
    <dgm:pt modelId="{BBB698D5-6C93-46D8-9CF0-5805AE992A96}">
      <dgm:prSet phldr="0"/>
      <dgm:spPr/>
      <dgm:t>
        <a:bodyPr/>
        <a:lstStyle/>
        <a:p>
          <a:pPr algn="l">
            <a:lnSpc>
              <a:spcPts val="2804"/>
            </a:lnSpc>
          </a:pPr>
          <a:r>
            <a:rPr lang="en-US">
              <a:solidFill>
                <a:srgbClr val="404040"/>
              </a:solidFill>
              <a:latin typeface="Aptos"/>
            </a:rPr>
            <a:t>Understanding the structure of supernovae</a:t>
          </a:r>
          <a:r>
            <a:rPr lang="en-US">
              <a:solidFill>
                <a:srgbClr val="000000"/>
              </a:solidFill>
              <a:latin typeface="Aptos"/>
            </a:rPr>
            <a:t> </a:t>
          </a:r>
          <a:endParaRPr lang="en-US">
            <a:latin typeface="Aptos"/>
          </a:endParaRPr>
        </a:p>
      </dgm:t>
    </dgm:pt>
    <dgm:pt modelId="{8E7B0601-8315-4FF2-A552-4F751DB42E20}" type="parTrans" cxnId="{90CEDCE3-3BC0-4412-9217-26046922778B}">
      <dgm:prSet/>
      <dgm:spPr/>
    </dgm:pt>
    <dgm:pt modelId="{EFD6EAE5-C8DF-44CE-9013-8881590192EA}" type="sibTrans" cxnId="{90CEDCE3-3BC0-4412-9217-26046922778B}">
      <dgm:prSet/>
      <dgm:spPr/>
    </dgm:pt>
    <dgm:pt modelId="{B99CE9D9-A6C2-4D91-A7E7-0DAF12459F05}">
      <dgm:prSet phldr="0"/>
      <dgm:spPr/>
      <dgm:t>
        <a:bodyPr/>
        <a:lstStyle/>
        <a:p>
          <a:pPr algn="l">
            <a:lnSpc>
              <a:spcPts val="2804"/>
            </a:lnSpc>
          </a:pPr>
          <a:r>
            <a:rPr lang="en-US">
              <a:solidFill>
                <a:srgbClr val="404040"/>
              </a:solidFill>
              <a:latin typeface="Aptos"/>
            </a:rPr>
            <a:t>The mechanism of black hole and neutron star formation</a:t>
          </a:r>
          <a:r>
            <a:rPr lang="en-US">
              <a:solidFill>
                <a:srgbClr val="000000"/>
              </a:solidFill>
              <a:latin typeface="Aptos"/>
            </a:rPr>
            <a:t> </a:t>
          </a:r>
          <a:endParaRPr lang="en-US">
            <a:latin typeface="Aptos"/>
          </a:endParaRPr>
        </a:p>
      </dgm:t>
    </dgm:pt>
    <dgm:pt modelId="{D869025F-C858-4E5A-BAD7-D87BED1B2EA5}" type="parTrans" cxnId="{4BF0747F-1CEB-4EDA-B0EB-5F97C561FF80}">
      <dgm:prSet/>
      <dgm:spPr/>
    </dgm:pt>
    <dgm:pt modelId="{E61F4DDD-902A-4B53-968F-A571BA49FD9A}" type="sibTrans" cxnId="{4BF0747F-1CEB-4EDA-B0EB-5F97C561FF80}">
      <dgm:prSet/>
      <dgm:spPr/>
    </dgm:pt>
    <dgm:pt modelId="{69A75A0C-A855-423A-BEB2-4B3250FA43C8}" type="pres">
      <dgm:prSet presAssocID="{9D4B5933-0FDD-440A-8409-BAAB663C94C6}" presName="linear" presStyleCnt="0">
        <dgm:presLayoutVars>
          <dgm:animLvl val="lvl"/>
          <dgm:resizeHandles val="exact"/>
        </dgm:presLayoutVars>
      </dgm:prSet>
      <dgm:spPr/>
    </dgm:pt>
    <dgm:pt modelId="{D7CD5336-180D-4ABB-B253-20D5DDB54D55}" type="pres">
      <dgm:prSet presAssocID="{F587F223-C255-4816-8F26-D8BAE02AD29A}" presName="parentText" presStyleLbl="node1" presStyleIdx="0" presStyleCnt="2">
        <dgm:presLayoutVars>
          <dgm:chMax val="0"/>
          <dgm:bulletEnabled val="1"/>
        </dgm:presLayoutVars>
      </dgm:prSet>
      <dgm:spPr/>
    </dgm:pt>
    <dgm:pt modelId="{2BC0C23E-79C3-4C0F-8FFE-38459560E355}" type="pres">
      <dgm:prSet presAssocID="{F587F223-C255-4816-8F26-D8BAE02AD29A}" presName="childText" presStyleLbl="revTx" presStyleIdx="0" presStyleCnt="1">
        <dgm:presLayoutVars>
          <dgm:bulletEnabled val="1"/>
        </dgm:presLayoutVars>
      </dgm:prSet>
      <dgm:spPr/>
    </dgm:pt>
    <dgm:pt modelId="{D6CEB41C-0251-4075-9618-6685B248FF54}" type="pres">
      <dgm:prSet presAssocID="{AC4AFD07-F2B6-41E8-87F1-97280E6D1B91}" presName="parentText" presStyleLbl="node1" presStyleIdx="1" presStyleCnt="2">
        <dgm:presLayoutVars>
          <dgm:chMax val="0"/>
          <dgm:bulletEnabled val="1"/>
        </dgm:presLayoutVars>
      </dgm:prSet>
      <dgm:spPr/>
    </dgm:pt>
  </dgm:ptLst>
  <dgm:cxnLst>
    <dgm:cxn modelId="{C0DB5910-A569-437A-B096-3A0577D7A8B9}" type="presOf" srcId="{4A3B2264-5482-4FDD-9294-A2DF762E543C}" destId="{2BC0C23E-79C3-4C0F-8FFE-38459560E355}" srcOrd="0" destOrd="0" presId="urn:microsoft.com/office/officeart/2005/8/layout/vList2"/>
    <dgm:cxn modelId="{50596D11-9E6D-4F4C-B304-A7B08C49E184}" type="presOf" srcId="{F587F223-C255-4816-8F26-D8BAE02AD29A}" destId="{D7CD5336-180D-4ABB-B253-20D5DDB54D55}" srcOrd="0" destOrd="0" presId="urn:microsoft.com/office/officeart/2005/8/layout/vList2"/>
    <dgm:cxn modelId="{9387DE30-F0B0-4193-B2F6-E387F1F91BA9}" type="presOf" srcId="{9D4B5933-0FDD-440A-8409-BAAB663C94C6}" destId="{69A75A0C-A855-423A-BEB2-4B3250FA43C8}" srcOrd="0" destOrd="0" presId="urn:microsoft.com/office/officeart/2005/8/layout/vList2"/>
    <dgm:cxn modelId="{3198944A-E46C-49BC-9623-28F31328CC0A}" type="presOf" srcId="{BBB698D5-6C93-46D8-9CF0-5805AE992A96}" destId="{2BC0C23E-79C3-4C0F-8FFE-38459560E355}" srcOrd="0" destOrd="1" presId="urn:microsoft.com/office/officeart/2005/8/layout/vList2"/>
    <dgm:cxn modelId="{27AAC252-574A-4344-91C6-789DD3579FB3}" type="presOf" srcId="{AC4AFD07-F2B6-41E8-87F1-97280E6D1B91}" destId="{D6CEB41C-0251-4075-9618-6685B248FF54}" srcOrd="0" destOrd="0" presId="urn:microsoft.com/office/officeart/2005/8/layout/vList2"/>
    <dgm:cxn modelId="{48E8B853-EABB-473C-92F2-3D7143F47535}" srcId="{9D4B5933-0FDD-440A-8409-BAAB663C94C6}" destId="{F587F223-C255-4816-8F26-D8BAE02AD29A}" srcOrd="0" destOrd="0" parTransId="{B76406C2-5F02-4C52-BB74-0F2E53BEFDCF}" sibTransId="{CB8161AC-A7EF-46D6-A3FE-CAFFBC95112D}"/>
    <dgm:cxn modelId="{CF21A275-454F-48D9-A8EC-B8AAA182827E}" type="presOf" srcId="{B99CE9D9-A6C2-4D91-A7E7-0DAF12459F05}" destId="{2BC0C23E-79C3-4C0F-8FFE-38459560E355}" srcOrd="0" destOrd="2" presId="urn:microsoft.com/office/officeart/2005/8/layout/vList2"/>
    <dgm:cxn modelId="{6244EE75-06CC-4286-B67F-F7859A176964}" srcId="{9D4B5933-0FDD-440A-8409-BAAB663C94C6}" destId="{AC4AFD07-F2B6-41E8-87F1-97280E6D1B91}" srcOrd="1" destOrd="0" parTransId="{CE43F8AA-D6CE-44ED-AA4A-78E09E5B1134}" sibTransId="{C00BFE00-D8B3-4F19-AF9D-9D488F39DE98}"/>
    <dgm:cxn modelId="{4BF0747F-1CEB-4EDA-B0EB-5F97C561FF80}" srcId="{F587F223-C255-4816-8F26-D8BAE02AD29A}" destId="{B99CE9D9-A6C2-4D91-A7E7-0DAF12459F05}" srcOrd="2" destOrd="0" parTransId="{D869025F-C858-4E5A-BAD7-D87BED1B2EA5}" sibTransId="{E61F4DDD-902A-4B53-968F-A571BA49FD9A}"/>
    <dgm:cxn modelId="{90CEDCE3-3BC0-4412-9217-26046922778B}" srcId="{F587F223-C255-4816-8F26-D8BAE02AD29A}" destId="{BBB698D5-6C93-46D8-9CF0-5805AE992A96}" srcOrd="1" destOrd="0" parTransId="{8E7B0601-8315-4FF2-A552-4F751DB42E20}" sibTransId="{EFD6EAE5-C8DF-44CE-9013-8881590192EA}"/>
    <dgm:cxn modelId="{6DAC30EB-EC42-4BE8-B322-3C0F60A8DDAC}" srcId="{F587F223-C255-4816-8F26-D8BAE02AD29A}" destId="{4A3B2264-5482-4FDD-9294-A2DF762E543C}" srcOrd="0" destOrd="0" parTransId="{C11A420F-3DA8-4655-AC86-A1BE73CCB457}" sibTransId="{4A7563B0-34F5-4B79-BE20-9BA3F49052A3}"/>
    <dgm:cxn modelId="{CC19CAB3-8BD4-45DA-B245-FD7274EDDE3B}" type="presParOf" srcId="{69A75A0C-A855-423A-BEB2-4B3250FA43C8}" destId="{D7CD5336-180D-4ABB-B253-20D5DDB54D55}" srcOrd="0" destOrd="0" presId="urn:microsoft.com/office/officeart/2005/8/layout/vList2"/>
    <dgm:cxn modelId="{11D8A867-5DF1-40BA-9E7E-6014D3041E14}" type="presParOf" srcId="{69A75A0C-A855-423A-BEB2-4B3250FA43C8}" destId="{2BC0C23E-79C3-4C0F-8FFE-38459560E355}" srcOrd="1" destOrd="0" presId="urn:microsoft.com/office/officeart/2005/8/layout/vList2"/>
    <dgm:cxn modelId="{537339CC-6B7F-4D79-BE12-1819AF2B2C33}" type="presParOf" srcId="{69A75A0C-A855-423A-BEB2-4B3250FA43C8}" destId="{D6CEB41C-0251-4075-9618-6685B248FF54}"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494511-779F-4D41-800C-A7C26ABE33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C2CF5DD-C9D4-4D61-B581-9858A672F5E9}">
      <dgm:prSet phldrT="[Text]" phldr="0"/>
      <dgm:spPr/>
      <dgm:t>
        <a:bodyPr/>
        <a:lstStyle/>
        <a:p>
          <a:pPr algn="l"/>
          <a:r>
            <a:rPr lang="en-US" dirty="0">
              <a:solidFill>
                <a:schemeClr val="bg1"/>
              </a:solidFill>
              <a:latin typeface="Aptos"/>
            </a:rPr>
            <a:t>The processed waveforms can then be analyzed using SASI-meter</a:t>
          </a:r>
          <a:endParaRPr lang="en-US" dirty="0">
            <a:solidFill>
              <a:schemeClr val="bg1"/>
            </a:solidFill>
          </a:endParaRPr>
        </a:p>
      </dgm:t>
    </dgm:pt>
    <dgm:pt modelId="{393BF322-016A-417B-9200-291F94DCD6C3}" type="parTrans" cxnId="{7B51AE33-7C9F-4FDC-8AD2-2C4B6E18CF80}">
      <dgm:prSet/>
      <dgm:spPr/>
      <dgm:t>
        <a:bodyPr/>
        <a:lstStyle/>
        <a:p>
          <a:endParaRPr lang="en-US"/>
        </a:p>
      </dgm:t>
    </dgm:pt>
    <dgm:pt modelId="{9A12DB94-27CE-4493-A7CE-8E2F0B6149B4}" type="sibTrans" cxnId="{7B51AE33-7C9F-4FDC-8AD2-2C4B6E18CF80}">
      <dgm:prSet/>
      <dgm:spPr/>
      <dgm:t>
        <a:bodyPr/>
        <a:lstStyle/>
        <a:p>
          <a:endParaRPr lang="en-US"/>
        </a:p>
      </dgm:t>
    </dgm:pt>
    <dgm:pt modelId="{6A9BB4EB-1DFA-44A0-9C7A-57B9204110A1}">
      <dgm:prSet phldr="0"/>
      <dgm:spPr/>
      <dgm:t>
        <a:bodyPr/>
        <a:lstStyle/>
        <a:p>
          <a:pPr algn="l" rtl="0"/>
          <a:r>
            <a:rPr lang="en-US" dirty="0">
              <a:solidFill>
                <a:schemeClr val="bg1"/>
              </a:solidFill>
              <a:latin typeface="Aptos"/>
            </a:rPr>
            <a:t>Models of core collapse supernovae are produced in high performance computing environments.</a:t>
          </a:r>
        </a:p>
      </dgm:t>
    </dgm:pt>
    <dgm:pt modelId="{2464D263-7A39-463C-B008-A0F32E48128C}" type="parTrans" cxnId="{64F5A305-6F47-4CCE-A36D-92227A0F588F}">
      <dgm:prSet/>
      <dgm:spPr/>
    </dgm:pt>
    <dgm:pt modelId="{5EBB12B0-64B3-42BB-9904-D7D0D836EEA3}" type="sibTrans" cxnId="{64F5A305-6F47-4CCE-A36D-92227A0F588F}">
      <dgm:prSet/>
      <dgm:spPr/>
    </dgm:pt>
    <dgm:pt modelId="{8EF76F8C-DF14-4087-A33B-BF62C7E74165}">
      <dgm:prSet phldr="0"/>
      <dgm:spPr/>
      <dgm:t>
        <a:bodyPr/>
        <a:lstStyle/>
        <a:p>
          <a:pPr algn="l"/>
          <a:r>
            <a:rPr lang="en-US" dirty="0">
              <a:solidFill>
                <a:schemeClr val="bg1"/>
              </a:solidFill>
              <a:latin typeface="Aptos"/>
            </a:rPr>
            <a:t>The signals from these models are injected into real laser interferometric noise from LIGO.</a:t>
          </a:r>
        </a:p>
      </dgm:t>
    </dgm:pt>
    <dgm:pt modelId="{4C8DF12D-B480-4DBD-BE23-0D5D78D3EA2B}" type="parTrans" cxnId="{B7B18D2F-4043-48FF-824E-35D25AD48E3D}">
      <dgm:prSet/>
      <dgm:spPr/>
    </dgm:pt>
    <dgm:pt modelId="{948EBBAA-F9E3-4A05-A184-D4E86F09C2B5}" type="sibTrans" cxnId="{B7B18D2F-4043-48FF-824E-35D25AD48E3D}">
      <dgm:prSet/>
      <dgm:spPr/>
    </dgm:pt>
    <dgm:pt modelId="{9CF9F46D-2EC6-468C-85D9-0A6F3B0684AF}">
      <dgm:prSet phldr="0"/>
      <dgm:spPr/>
      <dgm:t>
        <a:bodyPr/>
        <a:lstStyle/>
        <a:p>
          <a:pPr algn="l"/>
          <a:r>
            <a:rPr lang="en-US" dirty="0">
              <a:solidFill>
                <a:schemeClr val="bg1"/>
              </a:solidFill>
              <a:latin typeface="Aptos"/>
            </a:rPr>
            <a:t>The signals are then processed through pipelines.</a:t>
          </a:r>
        </a:p>
      </dgm:t>
    </dgm:pt>
    <dgm:pt modelId="{281A3C44-87BD-489F-BE78-2A7C02790E64}" type="parTrans" cxnId="{A9C258DD-5B0B-48E3-B1C6-B128648F00FA}">
      <dgm:prSet/>
      <dgm:spPr/>
    </dgm:pt>
    <dgm:pt modelId="{4716E252-2632-45E3-971F-5AE3FEF0A319}" type="sibTrans" cxnId="{A9C258DD-5B0B-48E3-B1C6-B128648F00FA}">
      <dgm:prSet/>
      <dgm:spPr/>
    </dgm:pt>
    <dgm:pt modelId="{B5C896CE-133C-4370-8C15-59A8CC06E05C}" type="pres">
      <dgm:prSet presAssocID="{0C494511-779F-4D41-800C-A7C26ABE337A}" presName="linear" presStyleCnt="0">
        <dgm:presLayoutVars>
          <dgm:animLvl val="lvl"/>
          <dgm:resizeHandles val="exact"/>
        </dgm:presLayoutVars>
      </dgm:prSet>
      <dgm:spPr/>
    </dgm:pt>
    <dgm:pt modelId="{736EAD7E-2C88-4E92-B171-309C8703F225}" type="pres">
      <dgm:prSet presAssocID="{6A9BB4EB-1DFA-44A0-9C7A-57B9204110A1}" presName="parentText" presStyleLbl="node1" presStyleIdx="0" presStyleCnt="4">
        <dgm:presLayoutVars>
          <dgm:chMax val="0"/>
          <dgm:bulletEnabled val="1"/>
        </dgm:presLayoutVars>
      </dgm:prSet>
      <dgm:spPr/>
    </dgm:pt>
    <dgm:pt modelId="{1D86719D-9B55-4C19-8DB8-2545D9C9535E}" type="pres">
      <dgm:prSet presAssocID="{5EBB12B0-64B3-42BB-9904-D7D0D836EEA3}" presName="spacer" presStyleCnt="0"/>
      <dgm:spPr/>
    </dgm:pt>
    <dgm:pt modelId="{98CFA5EF-24B9-406D-AAD7-FFF5BE2DC2EA}" type="pres">
      <dgm:prSet presAssocID="{8EF76F8C-DF14-4087-A33B-BF62C7E74165}" presName="parentText" presStyleLbl="node1" presStyleIdx="1" presStyleCnt="4">
        <dgm:presLayoutVars>
          <dgm:chMax val="0"/>
          <dgm:bulletEnabled val="1"/>
        </dgm:presLayoutVars>
      </dgm:prSet>
      <dgm:spPr/>
    </dgm:pt>
    <dgm:pt modelId="{F93D36D5-D644-4843-926B-118C44EC2C54}" type="pres">
      <dgm:prSet presAssocID="{948EBBAA-F9E3-4A05-A184-D4E86F09C2B5}" presName="spacer" presStyleCnt="0"/>
      <dgm:spPr/>
    </dgm:pt>
    <dgm:pt modelId="{7E8EB3CD-6C29-4685-8D66-94333DCF794E}" type="pres">
      <dgm:prSet presAssocID="{9CF9F46D-2EC6-468C-85D9-0A6F3B0684AF}" presName="parentText" presStyleLbl="node1" presStyleIdx="2" presStyleCnt="4">
        <dgm:presLayoutVars>
          <dgm:chMax val="0"/>
          <dgm:bulletEnabled val="1"/>
        </dgm:presLayoutVars>
      </dgm:prSet>
      <dgm:spPr/>
    </dgm:pt>
    <dgm:pt modelId="{77C61988-C769-42EB-B2F7-5ADE373E1034}" type="pres">
      <dgm:prSet presAssocID="{4716E252-2632-45E3-971F-5AE3FEF0A319}" presName="spacer" presStyleCnt="0"/>
      <dgm:spPr/>
    </dgm:pt>
    <dgm:pt modelId="{9A87A764-0049-44D1-8A3A-B1C41976764C}" type="pres">
      <dgm:prSet presAssocID="{1C2CF5DD-C9D4-4D61-B581-9858A672F5E9}" presName="parentText" presStyleLbl="node1" presStyleIdx="3" presStyleCnt="4">
        <dgm:presLayoutVars>
          <dgm:chMax val="0"/>
          <dgm:bulletEnabled val="1"/>
        </dgm:presLayoutVars>
      </dgm:prSet>
      <dgm:spPr/>
    </dgm:pt>
  </dgm:ptLst>
  <dgm:cxnLst>
    <dgm:cxn modelId="{64F5A305-6F47-4CCE-A36D-92227A0F588F}" srcId="{0C494511-779F-4D41-800C-A7C26ABE337A}" destId="{6A9BB4EB-1DFA-44A0-9C7A-57B9204110A1}" srcOrd="0" destOrd="0" parTransId="{2464D263-7A39-463C-B008-A0F32E48128C}" sibTransId="{5EBB12B0-64B3-42BB-9904-D7D0D836EEA3}"/>
    <dgm:cxn modelId="{B7B18D2F-4043-48FF-824E-35D25AD48E3D}" srcId="{0C494511-779F-4D41-800C-A7C26ABE337A}" destId="{8EF76F8C-DF14-4087-A33B-BF62C7E74165}" srcOrd="1" destOrd="0" parTransId="{4C8DF12D-B480-4DBD-BE23-0D5D78D3EA2B}" sibTransId="{948EBBAA-F9E3-4A05-A184-D4E86F09C2B5}"/>
    <dgm:cxn modelId="{7B51AE33-7C9F-4FDC-8AD2-2C4B6E18CF80}" srcId="{0C494511-779F-4D41-800C-A7C26ABE337A}" destId="{1C2CF5DD-C9D4-4D61-B581-9858A672F5E9}" srcOrd="3" destOrd="0" parTransId="{393BF322-016A-417B-9200-291F94DCD6C3}" sibTransId="{9A12DB94-27CE-4493-A7CE-8E2F0B6149B4}"/>
    <dgm:cxn modelId="{3362A071-FD35-4DF7-8C4F-945D5E634281}" type="presOf" srcId="{0C494511-779F-4D41-800C-A7C26ABE337A}" destId="{B5C896CE-133C-4370-8C15-59A8CC06E05C}" srcOrd="0" destOrd="0" presId="urn:microsoft.com/office/officeart/2005/8/layout/vList2"/>
    <dgm:cxn modelId="{4123707B-A56D-4CB3-AFEC-A34A4D77C19C}" type="presOf" srcId="{9CF9F46D-2EC6-468C-85D9-0A6F3B0684AF}" destId="{7E8EB3CD-6C29-4685-8D66-94333DCF794E}" srcOrd="0" destOrd="0" presId="urn:microsoft.com/office/officeart/2005/8/layout/vList2"/>
    <dgm:cxn modelId="{3722D8A7-A360-4185-906E-B97587FC9C07}" type="presOf" srcId="{8EF76F8C-DF14-4087-A33B-BF62C7E74165}" destId="{98CFA5EF-24B9-406D-AAD7-FFF5BE2DC2EA}" srcOrd="0" destOrd="0" presId="urn:microsoft.com/office/officeart/2005/8/layout/vList2"/>
    <dgm:cxn modelId="{306AA6AD-01EE-4409-9279-D55576E89778}" type="presOf" srcId="{1C2CF5DD-C9D4-4D61-B581-9858A672F5E9}" destId="{9A87A764-0049-44D1-8A3A-B1C41976764C}" srcOrd="0" destOrd="0" presId="urn:microsoft.com/office/officeart/2005/8/layout/vList2"/>
    <dgm:cxn modelId="{8C3663D9-D240-4416-9676-9C882662ABF1}" type="presOf" srcId="{6A9BB4EB-1DFA-44A0-9C7A-57B9204110A1}" destId="{736EAD7E-2C88-4E92-B171-309C8703F225}" srcOrd="0" destOrd="0" presId="urn:microsoft.com/office/officeart/2005/8/layout/vList2"/>
    <dgm:cxn modelId="{A9C258DD-5B0B-48E3-B1C6-B128648F00FA}" srcId="{0C494511-779F-4D41-800C-A7C26ABE337A}" destId="{9CF9F46D-2EC6-468C-85D9-0A6F3B0684AF}" srcOrd="2" destOrd="0" parTransId="{281A3C44-87BD-489F-BE78-2A7C02790E64}" sibTransId="{4716E252-2632-45E3-971F-5AE3FEF0A319}"/>
    <dgm:cxn modelId="{D15EB392-B95B-4848-B286-5144F3A69AAC}" type="presParOf" srcId="{B5C896CE-133C-4370-8C15-59A8CC06E05C}" destId="{736EAD7E-2C88-4E92-B171-309C8703F225}" srcOrd="0" destOrd="0" presId="urn:microsoft.com/office/officeart/2005/8/layout/vList2"/>
    <dgm:cxn modelId="{CA9E04DC-1A63-443D-A6E0-B159CD508CF1}" type="presParOf" srcId="{B5C896CE-133C-4370-8C15-59A8CC06E05C}" destId="{1D86719D-9B55-4C19-8DB8-2545D9C9535E}" srcOrd="1" destOrd="0" presId="urn:microsoft.com/office/officeart/2005/8/layout/vList2"/>
    <dgm:cxn modelId="{6CB03AA0-23D5-4853-9E39-A731280DDAC4}" type="presParOf" srcId="{B5C896CE-133C-4370-8C15-59A8CC06E05C}" destId="{98CFA5EF-24B9-406D-AAD7-FFF5BE2DC2EA}" srcOrd="2" destOrd="0" presId="urn:microsoft.com/office/officeart/2005/8/layout/vList2"/>
    <dgm:cxn modelId="{AB40E670-4B45-4987-AC76-DFE68D8CBC0C}" type="presParOf" srcId="{B5C896CE-133C-4370-8C15-59A8CC06E05C}" destId="{F93D36D5-D644-4843-926B-118C44EC2C54}" srcOrd="3" destOrd="0" presId="urn:microsoft.com/office/officeart/2005/8/layout/vList2"/>
    <dgm:cxn modelId="{6DE88451-9CC6-4F66-B57E-E832DD6E905D}" type="presParOf" srcId="{B5C896CE-133C-4370-8C15-59A8CC06E05C}" destId="{7E8EB3CD-6C29-4685-8D66-94333DCF794E}" srcOrd="4" destOrd="0" presId="urn:microsoft.com/office/officeart/2005/8/layout/vList2"/>
    <dgm:cxn modelId="{1A1406E4-19C0-45FE-9CD9-276B4103E571}" type="presParOf" srcId="{B5C896CE-133C-4370-8C15-59A8CC06E05C}" destId="{77C61988-C769-42EB-B2F7-5ADE373E1034}" srcOrd="5" destOrd="0" presId="urn:microsoft.com/office/officeart/2005/8/layout/vList2"/>
    <dgm:cxn modelId="{68E65A0B-B55C-42A6-AB43-5FCC726733F2}" type="presParOf" srcId="{B5C896CE-133C-4370-8C15-59A8CC06E05C}" destId="{9A87A764-0049-44D1-8A3A-B1C41976764C}"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7B3575-5F4B-49E7-8803-96D2CF49F4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738203E-5A7D-4884-86CC-E6A5F2938DBC}">
      <dgm:prSet phldrT="[Text]" phldr="0"/>
      <dgm:spPr/>
      <dgm:t>
        <a:bodyPr/>
        <a:lstStyle/>
        <a:p>
          <a:pPr rtl="0"/>
          <a:r>
            <a:rPr lang="en-US" u="sng" dirty="0">
              <a:solidFill>
                <a:schemeClr val="bg1"/>
              </a:solidFill>
              <a:latin typeface="Aptos Display" panose="020F0302020204030204"/>
            </a:rPr>
            <a:t>c</a:t>
          </a:r>
          <a:r>
            <a:rPr lang="en-US" dirty="0">
              <a:solidFill>
                <a:schemeClr val="bg1"/>
              </a:solidFill>
              <a:latin typeface="Aptos Display" panose="020F0302020204030204"/>
            </a:rPr>
            <a:t>oherent </a:t>
          </a:r>
          <a:r>
            <a:rPr lang="en-US" u="sng" dirty="0">
              <a:solidFill>
                <a:schemeClr val="bg1"/>
              </a:solidFill>
              <a:latin typeface="Aptos Display" panose="020F0302020204030204"/>
            </a:rPr>
            <a:t>W</a:t>
          </a:r>
          <a:r>
            <a:rPr lang="en-US" dirty="0">
              <a:solidFill>
                <a:schemeClr val="bg1"/>
              </a:solidFill>
              <a:latin typeface="Aptos Display" panose="020F0302020204030204"/>
            </a:rPr>
            <a:t>ave </a:t>
          </a:r>
          <a:r>
            <a:rPr lang="en-US" u="sng" dirty="0">
              <a:solidFill>
                <a:schemeClr val="bg1"/>
              </a:solidFill>
              <a:latin typeface="Aptos Display" panose="020F0302020204030204"/>
            </a:rPr>
            <a:t>B</a:t>
          </a:r>
          <a:r>
            <a:rPr lang="en-US" dirty="0">
              <a:solidFill>
                <a:schemeClr val="bg1"/>
              </a:solidFill>
              <a:latin typeface="Aptos Display" panose="020F0302020204030204"/>
            </a:rPr>
            <a:t>urst (Cross-Power)</a:t>
          </a:r>
          <a:endParaRPr lang="en-US" dirty="0">
            <a:solidFill>
              <a:schemeClr val="bg1"/>
            </a:solidFill>
          </a:endParaRPr>
        </a:p>
      </dgm:t>
    </dgm:pt>
    <dgm:pt modelId="{B710BA3A-64FE-4018-931D-B4406A50E97B}" type="parTrans" cxnId="{CA02E956-F4BC-4DDF-87AB-F33C8B9AFF36}">
      <dgm:prSet/>
      <dgm:spPr/>
      <dgm:t>
        <a:bodyPr/>
        <a:lstStyle/>
        <a:p>
          <a:endParaRPr lang="en-US"/>
        </a:p>
      </dgm:t>
    </dgm:pt>
    <dgm:pt modelId="{E0C6AAB6-8116-48CC-B050-751A88733664}" type="sibTrans" cxnId="{CA02E956-F4BC-4DDF-87AB-F33C8B9AFF36}">
      <dgm:prSet/>
      <dgm:spPr/>
      <dgm:t>
        <a:bodyPr/>
        <a:lstStyle/>
        <a:p>
          <a:endParaRPr lang="en-US"/>
        </a:p>
      </dgm:t>
    </dgm:pt>
    <dgm:pt modelId="{745E50F1-4B8A-4234-B33E-04E667A605D0}">
      <dgm:prSet phldr="0"/>
      <dgm:spPr/>
      <dgm:t>
        <a:bodyPr/>
        <a:lstStyle/>
        <a:p>
          <a:pPr rtl="0"/>
          <a:r>
            <a:rPr lang="en-US" dirty="0">
              <a:solidFill>
                <a:schemeClr val="bg1"/>
              </a:solidFill>
              <a:latin typeface="Aptos"/>
            </a:rPr>
            <a:t>Event generation software using wavelet decomposition</a:t>
          </a:r>
          <a:endParaRPr lang="en-US" dirty="0">
            <a:solidFill>
              <a:schemeClr val="bg1"/>
            </a:solidFill>
            <a:latin typeface="Aptos Display" panose="020F0302020204030204"/>
          </a:endParaRPr>
        </a:p>
      </dgm:t>
    </dgm:pt>
    <dgm:pt modelId="{8FC5BA30-6B27-4704-9387-EF876B13D1CB}" type="parTrans" cxnId="{63A7DC40-872B-4299-8714-D5D494151DCC}">
      <dgm:prSet/>
      <dgm:spPr/>
    </dgm:pt>
    <dgm:pt modelId="{7ED3CB94-44D0-4943-932C-536216A15274}" type="sibTrans" cxnId="{63A7DC40-872B-4299-8714-D5D494151DCC}">
      <dgm:prSet/>
      <dgm:spPr/>
    </dgm:pt>
    <dgm:pt modelId="{F4301819-ABD6-4324-B7E9-622D0D040884}">
      <dgm:prSet phldr="0"/>
      <dgm:spPr/>
      <dgm:t>
        <a:bodyPr/>
        <a:lstStyle/>
        <a:p>
          <a:pPr rtl="0"/>
          <a:r>
            <a:rPr lang="en-US" dirty="0">
              <a:solidFill>
                <a:srgbClr val="FFFFFF"/>
              </a:solidFill>
              <a:latin typeface="Calibri"/>
              <a:ea typeface="Calibri"/>
              <a:cs typeface="Calibri"/>
            </a:rPr>
            <a:t>Updated in 2023 to better detect gravitational waves from core collapse supernovae</a:t>
          </a:r>
          <a:endParaRPr lang="en-US" dirty="0">
            <a:latin typeface="Aptos"/>
          </a:endParaRPr>
        </a:p>
      </dgm:t>
    </dgm:pt>
    <dgm:pt modelId="{DB036FB0-4579-40CA-8DAF-2D5BCA84DE4F}" type="parTrans" cxnId="{39B11CE7-B603-4E2A-A8CA-B11CF3C6F654}">
      <dgm:prSet/>
      <dgm:spPr/>
    </dgm:pt>
    <dgm:pt modelId="{58354BEA-29CB-403B-85EC-36EC8F9DA998}" type="sibTrans" cxnId="{39B11CE7-B603-4E2A-A8CA-B11CF3C6F654}">
      <dgm:prSet/>
      <dgm:spPr/>
    </dgm:pt>
    <dgm:pt modelId="{B09571E5-87C7-4FB6-9D44-05B3B01420E3}" type="pres">
      <dgm:prSet presAssocID="{107B3575-5F4B-49E7-8803-96D2CF49F45B}" presName="linear" presStyleCnt="0">
        <dgm:presLayoutVars>
          <dgm:animLvl val="lvl"/>
          <dgm:resizeHandles val="exact"/>
        </dgm:presLayoutVars>
      </dgm:prSet>
      <dgm:spPr/>
    </dgm:pt>
    <dgm:pt modelId="{AE73CB46-71C5-47FF-AFB5-B61DEC8CAE81}" type="pres">
      <dgm:prSet presAssocID="{B738203E-5A7D-4884-86CC-E6A5F2938DBC}" presName="parentText" presStyleLbl="node1" presStyleIdx="0" presStyleCnt="3">
        <dgm:presLayoutVars>
          <dgm:chMax val="0"/>
          <dgm:bulletEnabled val="1"/>
        </dgm:presLayoutVars>
      </dgm:prSet>
      <dgm:spPr/>
    </dgm:pt>
    <dgm:pt modelId="{C4F9DA7A-A84B-4DCB-9CCA-1D2D6BE50930}" type="pres">
      <dgm:prSet presAssocID="{E0C6AAB6-8116-48CC-B050-751A88733664}" presName="spacer" presStyleCnt="0"/>
      <dgm:spPr/>
    </dgm:pt>
    <dgm:pt modelId="{D6F596B7-B6DC-4931-B254-E1CABA8FB32D}" type="pres">
      <dgm:prSet presAssocID="{745E50F1-4B8A-4234-B33E-04E667A605D0}" presName="parentText" presStyleLbl="node1" presStyleIdx="1" presStyleCnt="3">
        <dgm:presLayoutVars>
          <dgm:chMax val="0"/>
          <dgm:bulletEnabled val="1"/>
        </dgm:presLayoutVars>
      </dgm:prSet>
      <dgm:spPr/>
    </dgm:pt>
    <dgm:pt modelId="{F7AC5A84-4E9E-4FAC-A1FA-185B32447B31}" type="pres">
      <dgm:prSet presAssocID="{7ED3CB94-44D0-4943-932C-536216A15274}" presName="spacer" presStyleCnt="0"/>
      <dgm:spPr/>
    </dgm:pt>
    <dgm:pt modelId="{F9AD8613-E6A8-4E3E-B851-D31964DD9E34}" type="pres">
      <dgm:prSet presAssocID="{F4301819-ABD6-4324-B7E9-622D0D040884}" presName="parentText" presStyleLbl="node1" presStyleIdx="2" presStyleCnt="3">
        <dgm:presLayoutVars>
          <dgm:chMax val="0"/>
          <dgm:bulletEnabled val="1"/>
        </dgm:presLayoutVars>
      </dgm:prSet>
      <dgm:spPr/>
    </dgm:pt>
  </dgm:ptLst>
  <dgm:cxnLst>
    <dgm:cxn modelId="{63A7DC40-872B-4299-8714-D5D494151DCC}" srcId="{107B3575-5F4B-49E7-8803-96D2CF49F45B}" destId="{745E50F1-4B8A-4234-B33E-04E667A605D0}" srcOrd="1" destOrd="0" parTransId="{8FC5BA30-6B27-4704-9387-EF876B13D1CB}" sibTransId="{7ED3CB94-44D0-4943-932C-536216A15274}"/>
    <dgm:cxn modelId="{DF34A747-2BA8-4145-9784-5CCEBA84C416}" type="presOf" srcId="{745E50F1-4B8A-4234-B33E-04E667A605D0}" destId="{D6F596B7-B6DC-4931-B254-E1CABA8FB32D}" srcOrd="0" destOrd="0" presId="urn:microsoft.com/office/officeart/2005/8/layout/vList2"/>
    <dgm:cxn modelId="{CA02E956-F4BC-4DDF-87AB-F33C8B9AFF36}" srcId="{107B3575-5F4B-49E7-8803-96D2CF49F45B}" destId="{B738203E-5A7D-4884-86CC-E6A5F2938DBC}" srcOrd="0" destOrd="0" parTransId="{B710BA3A-64FE-4018-931D-B4406A50E97B}" sibTransId="{E0C6AAB6-8116-48CC-B050-751A88733664}"/>
    <dgm:cxn modelId="{67E7B599-8C95-4CD8-97D1-E83985DC66C8}" type="presOf" srcId="{F4301819-ABD6-4324-B7E9-622D0D040884}" destId="{F9AD8613-E6A8-4E3E-B851-D31964DD9E34}" srcOrd="0" destOrd="0" presId="urn:microsoft.com/office/officeart/2005/8/layout/vList2"/>
    <dgm:cxn modelId="{168031D3-1462-4A77-A523-08CF10EDA6C1}" type="presOf" srcId="{B738203E-5A7D-4884-86CC-E6A5F2938DBC}" destId="{AE73CB46-71C5-47FF-AFB5-B61DEC8CAE81}" srcOrd="0" destOrd="0" presId="urn:microsoft.com/office/officeart/2005/8/layout/vList2"/>
    <dgm:cxn modelId="{D81A25DF-8E17-4D74-9400-2E22049AEE4D}" type="presOf" srcId="{107B3575-5F4B-49E7-8803-96D2CF49F45B}" destId="{B09571E5-87C7-4FB6-9D44-05B3B01420E3}" srcOrd="0" destOrd="0" presId="urn:microsoft.com/office/officeart/2005/8/layout/vList2"/>
    <dgm:cxn modelId="{39B11CE7-B603-4E2A-A8CA-B11CF3C6F654}" srcId="{107B3575-5F4B-49E7-8803-96D2CF49F45B}" destId="{F4301819-ABD6-4324-B7E9-622D0D040884}" srcOrd="2" destOrd="0" parTransId="{DB036FB0-4579-40CA-8DAF-2D5BCA84DE4F}" sibTransId="{58354BEA-29CB-403B-85EC-36EC8F9DA998}"/>
    <dgm:cxn modelId="{2754D215-3B9C-4CBD-BB2B-E2E264A0D385}" type="presParOf" srcId="{B09571E5-87C7-4FB6-9D44-05B3B01420E3}" destId="{AE73CB46-71C5-47FF-AFB5-B61DEC8CAE81}" srcOrd="0" destOrd="0" presId="urn:microsoft.com/office/officeart/2005/8/layout/vList2"/>
    <dgm:cxn modelId="{602C2437-CED1-4CD2-9B08-BF9687819F98}" type="presParOf" srcId="{B09571E5-87C7-4FB6-9D44-05B3B01420E3}" destId="{C4F9DA7A-A84B-4DCB-9CCA-1D2D6BE50930}" srcOrd="1" destOrd="0" presId="urn:microsoft.com/office/officeart/2005/8/layout/vList2"/>
    <dgm:cxn modelId="{A46B3B67-C6CF-4373-905D-44E5D7D61622}" type="presParOf" srcId="{B09571E5-87C7-4FB6-9D44-05B3B01420E3}" destId="{D6F596B7-B6DC-4931-B254-E1CABA8FB32D}" srcOrd="2" destOrd="0" presId="urn:microsoft.com/office/officeart/2005/8/layout/vList2"/>
    <dgm:cxn modelId="{0902AF48-717A-441A-809D-E66B8BD12A3B}" type="presParOf" srcId="{B09571E5-87C7-4FB6-9D44-05B3B01420E3}" destId="{F7AC5A84-4E9E-4FAC-A1FA-185B32447B31}" srcOrd="3" destOrd="0" presId="urn:microsoft.com/office/officeart/2005/8/layout/vList2"/>
    <dgm:cxn modelId="{4D65B52C-AE02-4CC6-B466-4863F608CAC0}" type="presParOf" srcId="{B09571E5-87C7-4FB6-9D44-05B3B01420E3}" destId="{F9AD8613-E6A8-4E3E-B851-D31964DD9E3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7B3575-5F4B-49E7-8803-96D2CF49F4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738203E-5A7D-4884-86CC-E6A5F2938DBC}">
      <dgm:prSet phldrT="[Text]" phldr="0"/>
      <dgm:spPr/>
      <dgm:t>
        <a:bodyPr/>
        <a:lstStyle/>
        <a:p>
          <a:r>
            <a:rPr lang="en-US" dirty="0">
              <a:latin typeface="Calibri"/>
              <a:ea typeface="Calibri"/>
              <a:cs typeface="Calibri"/>
            </a:rPr>
            <a:t>Multi-Layer</a:t>
          </a:r>
          <a:r>
            <a:rPr lang="en-US" u="none" dirty="0">
              <a:latin typeface="Calibri"/>
              <a:ea typeface="Calibri"/>
              <a:cs typeface="Calibri"/>
            </a:rPr>
            <a:t> Signal Enhancement with </a:t>
          </a:r>
          <a:r>
            <a:rPr lang="en-US" u="sng" dirty="0">
              <a:latin typeface="Calibri"/>
              <a:ea typeface="Calibri"/>
              <a:cs typeface="Calibri"/>
            </a:rPr>
            <a:t>c</a:t>
          </a:r>
          <a:r>
            <a:rPr lang="en-US" dirty="0">
              <a:latin typeface="Calibri"/>
              <a:ea typeface="Calibri"/>
              <a:cs typeface="Calibri"/>
            </a:rPr>
            <a:t>oherent </a:t>
          </a:r>
          <a:r>
            <a:rPr lang="en-US" u="none" dirty="0">
              <a:latin typeface="Calibri"/>
              <a:ea typeface="Calibri"/>
              <a:cs typeface="Calibri"/>
            </a:rPr>
            <a:t>W</a:t>
          </a:r>
          <a:r>
            <a:rPr lang="en-US" dirty="0">
              <a:latin typeface="Calibri"/>
              <a:ea typeface="Calibri"/>
              <a:cs typeface="Calibri"/>
            </a:rPr>
            <a:t>ave </a:t>
          </a:r>
          <a:r>
            <a:rPr lang="en-US" u="none" dirty="0">
              <a:latin typeface="Calibri"/>
              <a:ea typeface="Calibri"/>
              <a:cs typeface="Calibri"/>
            </a:rPr>
            <a:t>B</a:t>
          </a:r>
          <a:r>
            <a:rPr lang="en-US" dirty="0">
              <a:latin typeface="Calibri"/>
              <a:ea typeface="Calibri"/>
              <a:cs typeface="Calibri"/>
            </a:rPr>
            <a:t>urst and Convolutional Neural Network</a:t>
          </a:r>
        </a:p>
      </dgm:t>
    </dgm:pt>
    <dgm:pt modelId="{B710BA3A-64FE-4018-931D-B4406A50E97B}" type="parTrans" cxnId="{CA02E956-F4BC-4DDF-87AB-F33C8B9AFF36}">
      <dgm:prSet/>
      <dgm:spPr/>
      <dgm:t>
        <a:bodyPr/>
        <a:lstStyle/>
        <a:p>
          <a:endParaRPr lang="en-US"/>
        </a:p>
      </dgm:t>
    </dgm:pt>
    <dgm:pt modelId="{E0C6AAB6-8116-48CC-B050-751A88733664}" type="sibTrans" cxnId="{CA02E956-F4BC-4DDF-87AB-F33C8B9AFF36}">
      <dgm:prSet/>
      <dgm:spPr/>
      <dgm:t>
        <a:bodyPr/>
        <a:lstStyle/>
        <a:p>
          <a:endParaRPr lang="en-US"/>
        </a:p>
      </dgm:t>
    </dgm:pt>
    <dgm:pt modelId="{745E50F1-4B8A-4234-B33E-04E667A605D0}">
      <dgm:prSet phldr="0"/>
      <dgm:spPr/>
      <dgm:t>
        <a:bodyPr/>
        <a:lstStyle/>
        <a:p>
          <a:pPr algn="l">
            <a:lnSpc>
              <a:spcPct val="150000"/>
            </a:lnSpc>
          </a:pPr>
          <a:r>
            <a:rPr lang="en-US" dirty="0">
              <a:latin typeface="Calibri"/>
              <a:ea typeface="Calibri"/>
              <a:cs typeface="Calibri"/>
            </a:rPr>
            <a:t>A machine learning based pipeline used to enhance a signal from the LIGO noise.</a:t>
          </a:r>
          <a:endParaRPr lang="en-US" dirty="0">
            <a:latin typeface="Aptos Display"/>
            <a:ea typeface="Calibri"/>
            <a:cs typeface="Calibri"/>
          </a:endParaRPr>
        </a:p>
      </dgm:t>
    </dgm:pt>
    <dgm:pt modelId="{8FC5BA30-6B27-4704-9387-EF876B13D1CB}" type="parTrans" cxnId="{63A7DC40-872B-4299-8714-D5D494151DCC}">
      <dgm:prSet/>
      <dgm:spPr/>
    </dgm:pt>
    <dgm:pt modelId="{7ED3CB94-44D0-4943-932C-536216A15274}" type="sibTrans" cxnId="{63A7DC40-872B-4299-8714-D5D494151DCC}">
      <dgm:prSet/>
      <dgm:spPr/>
    </dgm:pt>
    <dgm:pt modelId="{02F14214-C165-4230-8D17-81FCEECCBC6E}">
      <dgm:prSet phldr="0"/>
      <dgm:spPr/>
      <dgm:t>
        <a:bodyPr/>
        <a:lstStyle/>
        <a:p>
          <a:pPr algn="l" rtl="0">
            <a:lnSpc>
              <a:spcPct val="150000"/>
            </a:lnSpc>
          </a:pPr>
          <a:r>
            <a:rPr lang="en-US" dirty="0">
              <a:latin typeface="Calibri"/>
              <a:ea typeface="Calibri"/>
              <a:cs typeface="Calibri"/>
            </a:rPr>
            <a:t>This would be an incredible addition to the analytical process</a:t>
          </a:r>
        </a:p>
      </dgm:t>
    </dgm:pt>
    <dgm:pt modelId="{47862372-FFD2-4183-AAAC-9430B638EDF5}" type="parTrans" cxnId="{E06BC8AF-4E5B-45D1-A837-289084646AFA}">
      <dgm:prSet/>
      <dgm:spPr/>
    </dgm:pt>
    <dgm:pt modelId="{96CAAA4F-128E-46CE-A340-6C1339EA51EE}" type="sibTrans" cxnId="{E06BC8AF-4E5B-45D1-A837-289084646AFA}">
      <dgm:prSet/>
      <dgm:spPr/>
    </dgm:pt>
    <dgm:pt modelId="{B09571E5-87C7-4FB6-9D44-05B3B01420E3}" type="pres">
      <dgm:prSet presAssocID="{107B3575-5F4B-49E7-8803-96D2CF49F45B}" presName="linear" presStyleCnt="0">
        <dgm:presLayoutVars>
          <dgm:animLvl val="lvl"/>
          <dgm:resizeHandles val="exact"/>
        </dgm:presLayoutVars>
      </dgm:prSet>
      <dgm:spPr/>
    </dgm:pt>
    <dgm:pt modelId="{AE73CB46-71C5-47FF-AFB5-B61DEC8CAE81}" type="pres">
      <dgm:prSet presAssocID="{B738203E-5A7D-4884-86CC-E6A5F2938DBC}" presName="parentText" presStyleLbl="node1" presStyleIdx="0" presStyleCnt="3">
        <dgm:presLayoutVars>
          <dgm:chMax val="0"/>
          <dgm:bulletEnabled val="1"/>
        </dgm:presLayoutVars>
      </dgm:prSet>
      <dgm:spPr/>
    </dgm:pt>
    <dgm:pt modelId="{C4F9DA7A-A84B-4DCB-9CCA-1D2D6BE50930}" type="pres">
      <dgm:prSet presAssocID="{E0C6AAB6-8116-48CC-B050-751A88733664}" presName="spacer" presStyleCnt="0"/>
      <dgm:spPr/>
    </dgm:pt>
    <dgm:pt modelId="{D6F596B7-B6DC-4931-B254-E1CABA8FB32D}" type="pres">
      <dgm:prSet presAssocID="{745E50F1-4B8A-4234-B33E-04E667A605D0}" presName="parentText" presStyleLbl="node1" presStyleIdx="1" presStyleCnt="3">
        <dgm:presLayoutVars>
          <dgm:chMax val="0"/>
          <dgm:bulletEnabled val="1"/>
        </dgm:presLayoutVars>
      </dgm:prSet>
      <dgm:spPr/>
    </dgm:pt>
    <dgm:pt modelId="{C5D2A39B-54B0-4129-92CD-7AB388259DED}" type="pres">
      <dgm:prSet presAssocID="{7ED3CB94-44D0-4943-932C-536216A15274}" presName="spacer" presStyleCnt="0"/>
      <dgm:spPr/>
    </dgm:pt>
    <dgm:pt modelId="{3AFED37B-4A32-49D7-80A1-F3EA12C2DDE5}" type="pres">
      <dgm:prSet presAssocID="{02F14214-C165-4230-8D17-81FCEECCBC6E}" presName="parentText" presStyleLbl="node1" presStyleIdx="2" presStyleCnt="3">
        <dgm:presLayoutVars>
          <dgm:chMax val="0"/>
          <dgm:bulletEnabled val="1"/>
        </dgm:presLayoutVars>
      </dgm:prSet>
      <dgm:spPr/>
    </dgm:pt>
  </dgm:ptLst>
  <dgm:cxnLst>
    <dgm:cxn modelId="{63A7DC40-872B-4299-8714-D5D494151DCC}" srcId="{107B3575-5F4B-49E7-8803-96D2CF49F45B}" destId="{745E50F1-4B8A-4234-B33E-04E667A605D0}" srcOrd="1" destOrd="0" parTransId="{8FC5BA30-6B27-4704-9387-EF876B13D1CB}" sibTransId="{7ED3CB94-44D0-4943-932C-536216A15274}"/>
    <dgm:cxn modelId="{CA02E956-F4BC-4DDF-87AB-F33C8B9AFF36}" srcId="{107B3575-5F4B-49E7-8803-96D2CF49F45B}" destId="{B738203E-5A7D-4884-86CC-E6A5F2938DBC}" srcOrd="0" destOrd="0" parTransId="{B710BA3A-64FE-4018-931D-B4406A50E97B}" sibTransId="{E0C6AAB6-8116-48CC-B050-751A88733664}"/>
    <dgm:cxn modelId="{E06BC8AF-4E5B-45D1-A837-289084646AFA}" srcId="{107B3575-5F4B-49E7-8803-96D2CF49F45B}" destId="{02F14214-C165-4230-8D17-81FCEECCBC6E}" srcOrd="2" destOrd="0" parTransId="{47862372-FFD2-4183-AAAC-9430B638EDF5}" sibTransId="{96CAAA4F-128E-46CE-A340-6C1339EA51EE}"/>
    <dgm:cxn modelId="{E9A978C2-D059-468B-9C30-28358A9142A3}" type="presOf" srcId="{B738203E-5A7D-4884-86CC-E6A5F2938DBC}" destId="{AE73CB46-71C5-47FF-AFB5-B61DEC8CAE81}" srcOrd="0" destOrd="0" presId="urn:microsoft.com/office/officeart/2005/8/layout/vList2"/>
    <dgm:cxn modelId="{217022DA-6F7F-4525-B482-0FCA12528901}" type="presOf" srcId="{745E50F1-4B8A-4234-B33E-04E667A605D0}" destId="{D6F596B7-B6DC-4931-B254-E1CABA8FB32D}" srcOrd="0" destOrd="0" presId="urn:microsoft.com/office/officeart/2005/8/layout/vList2"/>
    <dgm:cxn modelId="{D81A25DF-8E17-4D74-9400-2E22049AEE4D}" type="presOf" srcId="{107B3575-5F4B-49E7-8803-96D2CF49F45B}" destId="{B09571E5-87C7-4FB6-9D44-05B3B01420E3}" srcOrd="0" destOrd="0" presId="urn:microsoft.com/office/officeart/2005/8/layout/vList2"/>
    <dgm:cxn modelId="{8CA567ED-4201-4B6D-B901-D26D2501C73F}" type="presOf" srcId="{02F14214-C165-4230-8D17-81FCEECCBC6E}" destId="{3AFED37B-4A32-49D7-80A1-F3EA12C2DDE5}" srcOrd="0" destOrd="0" presId="urn:microsoft.com/office/officeart/2005/8/layout/vList2"/>
    <dgm:cxn modelId="{F353DC8D-948D-4C34-B71B-900D0EA180F2}" type="presParOf" srcId="{B09571E5-87C7-4FB6-9D44-05B3B01420E3}" destId="{AE73CB46-71C5-47FF-AFB5-B61DEC8CAE81}" srcOrd="0" destOrd="0" presId="urn:microsoft.com/office/officeart/2005/8/layout/vList2"/>
    <dgm:cxn modelId="{00E9DE2B-720B-4289-A2C2-852CF1808FC4}" type="presParOf" srcId="{B09571E5-87C7-4FB6-9D44-05B3B01420E3}" destId="{C4F9DA7A-A84B-4DCB-9CCA-1D2D6BE50930}" srcOrd="1" destOrd="0" presId="urn:microsoft.com/office/officeart/2005/8/layout/vList2"/>
    <dgm:cxn modelId="{82BDA7F8-B2C8-4938-8DB1-97ADF6BAB560}" type="presParOf" srcId="{B09571E5-87C7-4FB6-9D44-05B3B01420E3}" destId="{D6F596B7-B6DC-4931-B254-E1CABA8FB32D}" srcOrd="2" destOrd="0" presId="urn:microsoft.com/office/officeart/2005/8/layout/vList2"/>
    <dgm:cxn modelId="{7750C9B2-3142-4888-B698-D11B6611B6D5}" type="presParOf" srcId="{B09571E5-87C7-4FB6-9D44-05B3B01420E3}" destId="{C5D2A39B-54B0-4129-92CD-7AB388259DED}" srcOrd="3" destOrd="0" presId="urn:microsoft.com/office/officeart/2005/8/layout/vList2"/>
    <dgm:cxn modelId="{DA5FD7BA-53C9-40D7-AB75-BB216737679A}" type="presParOf" srcId="{B09571E5-87C7-4FB6-9D44-05B3B01420E3}" destId="{3AFED37B-4A32-49D7-80A1-F3EA12C2DDE5}"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7B3575-5F4B-49E7-8803-96D2CF49F4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01B9964-7DC3-4720-8218-A7B206CE222B}">
      <dgm:prSet phldr="0"/>
      <dgm:spPr/>
      <dgm:t>
        <a:bodyPr/>
        <a:lstStyle/>
        <a:p>
          <a:pPr algn="l">
            <a:lnSpc>
              <a:spcPct val="150000"/>
            </a:lnSpc>
          </a:pPr>
          <a:r>
            <a:rPr lang="en-US" dirty="0">
              <a:latin typeface="Calibri"/>
              <a:ea typeface="Calibri"/>
              <a:cs typeface="Calibri"/>
            </a:rPr>
            <a:t>Creates Time-Frequency Plots from reconstructed waveforms with and without SASI</a:t>
          </a:r>
        </a:p>
      </dgm:t>
    </dgm:pt>
    <dgm:pt modelId="{8E0452D7-F825-4F12-96B3-5B5F4E308FEC}" type="parTrans" cxnId="{F523013D-F05B-4A31-816A-8C713F749607}">
      <dgm:prSet/>
      <dgm:spPr/>
    </dgm:pt>
    <dgm:pt modelId="{D1E0D5B3-D233-40A4-807D-273431425AEE}" type="sibTrans" cxnId="{F523013D-F05B-4A31-816A-8C713F749607}">
      <dgm:prSet/>
      <dgm:spPr/>
    </dgm:pt>
    <dgm:pt modelId="{90812C36-14B5-4D48-9D99-15463C827705}">
      <dgm:prSet phldr="0"/>
      <dgm:spPr/>
      <dgm:t>
        <a:bodyPr/>
        <a:lstStyle/>
        <a:p>
          <a:pPr algn="l">
            <a:lnSpc>
              <a:spcPct val="150000"/>
            </a:lnSpc>
          </a:pPr>
          <a:r>
            <a:rPr lang="en-US" dirty="0">
              <a:latin typeface="Calibri"/>
              <a:ea typeface="Calibri"/>
              <a:cs typeface="Calibri"/>
            </a:rPr>
            <a:t>Produces probabilities of detection of the SASI Component</a:t>
          </a:r>
        </a:p>
      </dgm:t>
    </dgm:pt>
    <dgm:pt modelId="{B0465C7D-C7F7-47D9-BD6F-872BEECE34E2}" type="parTrans" cxnId="{2CE7098D-7E09-4701-A6BD-7B69B3B63101}">
      <dgm:prSet/>
      <dgm:spPr/>
    </dgm:pt>
    <dgm:pt modelId="{50D89196-5735-4F2D-9747-EE82F30974A0}" type="sibTrans" cxnId="{2CE7098D-7E09-4701-A6BD-7B69B3B63101}">
      <dgm:prSet/>
      <dgm:spPr/>
    </dgm:pt>
    <dgm:pt modelId="{FAF61F50-7BCF-4AF1-B464-6DB6053D7181}">
      <dgm:prSet phldr="0"/>
      <dgm:spPr/>
      <dgm:t>
        <a:bodyPr/>
        <a:lstStyle/>
        <a:p>
          <a:pPr algn="l" rtl="0">
            <a:lnSpc>
              <a:spcPct val="150000"/>
            </a:lnSpc>
          </a:pPr>
          <a:r>
            <a:rPr lang="en-US" dirty="0">
              <a:latin typeface="Calibri"/>
              <a:ea typeface="Calibri"/>
              <a:cs typeface="Calibri"/>
            </a:rPr>
            <a:t>Currently in development</a:t>
          </a:r>
        </a:p>
      </dgm:t>
    </dgm:pt>
    <dgm:pt modelId="{FDD3C8CC-38D2-4014-A6C7-A29A077FEC22}" type="parTrans" cxnId="{0FEFCAF6-69AB-4476-81B1-3E5F8DDAA05F}">
      <dgm:prSet/>
      <dgm:spPr/>
    </dgm:pt>
    <dgm:pt modelId="{DBEA6B55-16CB-4FAC-8F11-DBD582C95CB9}" type="sibTrans" cxnId="{0FEFCAF6-69AB-4476-81B1-3E5F8DDAA05F}">
      <dgm:prSet/>
      <dgm:spPr/>
    </dgm:pt>
    <dgm:pt modelId="{04E05C1C-3180-4A81-ACC7-952BC4020464}" type="pres">
      <dgm:prSet presAssocID="{107B3575-5F4B-49E7-8803-96D2CF49F45B}" presName="linear" presStyleCnt="0">
        <dgm:presLayoutVars>
          <dgm:animLvl val="lvl"/>
          <dgm:resizeHandles val="exact"/>
        </dgm:presLayoutVars>
      </dgm:prSet>
      <dgm:spPr/>
    </dgm:pt>
    <dgm:pt modelId="{918645E8-D672-4E8D-AC0D-6BBB497D1621}" type="pres">
      <dgm:prSet presAssocID="{601B9964-7DC3-4720-8218-A7B206CE222B}" presName="parentText" presStyleLbl="node1" presStyleIdx="0" presStyleCnt="3">
        <dgm:presLayoutVars>
          <dgm:chMax val="0"/>
          <dgm:bulletEnabled val="1"/>
        </dgm:presLayoutVars>
      </dgm:prSet>
      <dgm:spPr/>
    </dgm:pt>
    <dgm:pt modelId="{BDF373B4-A869-42BE-B90D-282291A3A47C}" type="pres">
      <dgm:prSet presAssocID="{D1E0D5B3-D233-40A4-807D-273431425AEE}" presName="spacer" presStyleCnt="0"/>
      <dgm:spPr/>
    </dgm:pt>
    <dgm:pt modelId="{1420B07E-A3A2-479E-870C-30327CAF30E3}" type="pres">
      <dgm:prSet presAssocID="{90812C36-14B5-4D48-9D99-15463C827705}" presName="parentText" presStyleLbl="node1" presStyleIdx="1" presStyleCnt="3">
        <dgm:presLayoutVars>
          <dgm:chMax val="0"/>
          <dgm:bulletEnabled val="1"/>
        </dgm:presLayoutVars>
      </dgm:prSet>
      <dgm:spPr/>
    </dgm:pt>
    <dgm:pt modelId="{031B8C8F-00EC-4B12-B2B4-B4566F269A18}" type="pres">
      <dgm:prSet presAssocID="{50D89196-5735-4F2D-9747-EE82F30974A0}" presName="spacer" presStyleCnt="0"/>
      <dgm:spPr/>
    </dgm:pt>
    <dgm:pt modelId="{75302446-1406-48CC-8399-03A0272CB7E7}" type="pres">
      <dgm:prSet presAssocID="{FAF61F50-7BCF-4AF1-B464-6DB6053D7181}" presName="parentText" presStyleLbl="node1" presStyleIdx="2" presStyleCnt="3">
        <dgm:presLayoutVars>
          <dgm:chMax val="0"/>
          <dgm:bulletEnabled val="1"/>
        </dgm:presLayoutVars>
      </dgm:prSet>
      <dgm:spPr/>
    </dgm:pt>
  </dgm:ptLst>
  <dgm:cxnLst>
    <dgm:cxn modelId="{6558B137-0E92-4FA7-AFD2-B2E0DBD42088}" type="presOf" srcId="{90812C36-14B5-4D48-9D99-15463C827705}" destId="{1420B07E-A3A2-479E-870C-30327CAF30E3}" srcOrd="0" destOrd="0" presId="urn:microsoft.com/office/officeart/2005/8/layout/vList2"/>
    <dgm:cxn modelId="{F523013D-F05B-4A31-816A-8C713F749607}" srcId="{107B3575-5F4B-49E7-8803-96D2CF49F45B}" destId="{601B9964-7DC3-4720-8218-A7B206CE222B}" srcOrd="0" destOrd="0" parTransId="{8E0452D7-F825-4F12-96B3-5B5F4E308FEC}" sibTransId="{D1E0D5B3-D233-40A4-807D-273431425AEE}"/>
    <dgm:cxn modelId="{2CE7098D-7E09-4701-A6BD-7B69B3B63101}" srcId="{107B3575-5F4B-49E7-8803-96D2CF49F45B}" destId="{90812C36-14B5-4D48-9D99-15463C827705}" srcOrd="1" destOrd="0" parTransId="{B0465C7D-C7F7-47D9-BD6F-872BEECE34E2}" sibTransId="{50D89196-5735-4F2D-9747-EE82F30974A0}"/>
    <dgm:cxn modelId="{C0EB75AC-AF31-4531-9563-937D16662358}" type="presOf" srcId="{FAF61F50-7BCF-4AF1-B464-6DB6053D7181}" destId="{75302446-1406-48CC-8399-03A0272CB7E7}" srcOrd="0" destOrd="0" presId="urn:microsoft.com/office/officeart/2005/8/layout/vList2"/>
    <dgm:cxn modelId="{90B13AAE-AABA-4712-9972-55D7933E709B}" type="presOf" srcId="{107B3575-5F4B-49E7-8803-96D2CF49F45B}" destId="{04E05C1C-3180-4A81-ACC7-952BC4020464}" srcOrd="0" destOrd="0" presId="urn:microsoft.com/office/officeart/2005/8/layout/vList2"/>
    <dgm:cxn modelId="{238F1DCD-6C7C-4DE3-AC3E-79D927CCB9EA}" type="presOf" srcId="{601B9964-7DC3-4720-8218-A7B206CE222B}" destId="{918645E8-D672-4E8D-AC0D-6BBB497D1621}" srcOrd="0" destOrd="0" presId="urn:microsoft.com/office/officeart/2005/8/layout/vList2"/>
    <dgm:cxn modelId="{0FEFCAF6-69AB-4476-81B1-3E5F8DDAA05F}" srcId="{107B3575-5F4B-49E7-8803-96D2CF49F45B}" destId="{FAF61F50-7BCF-4AF1-B464-6DB6053D7181}" srcOrd="2" destOrd="0" parTransId="{FDD3C8CC-38D2-4014-A6C7-A29A077FEC22}" sibTransId="{DBEA6B55-16CB-4FAC-8F11-DBD582C95CB9}"/>
    <dgm:cxn modelId="{3DC4A8BB-01B0-4950-98FA-7D03099D48E9}" type="presParOf" srcId="{04E05C1C-3180-4A81-ACC7-952BC4020464}" destId="{918645E8-D672-4E8D-AC0D-6BBB497D1621}" srcOrd="0" destOrd="0" presId="urn:microsoft.com/office/officeart/2005/8/layout/vList2"/>
    <dgm:cxn modelId="{7FD03C7D-CF94-4785-AE20-2FF4CD7438EF}" type="presParOf" srcId="{04E05C1C-3180-4A81-ACC7-952BC4020464}" destId="{BDF373B4-A869-42BE-B90D-282291A3A47C}" srcOrd="1" destOrd="0" presId="urn:microsoft.com/office/officeart/2005/8/layout/vList2"/>
    <dgm:cxn modelId="{F577BE77-CCA3-4A44-9216-91F3DEBD90E6}" type="presParOf" srcId="{04E05C1C-3180-4A81-ACC7-952BC4020464}" destId="{1420B07E-A3A2-479E-870C-30327CAF30E3}" srcOrd="2" destOrd="0" presId="urn:microsoft.com/office/officeart/2005/8/layout/vList2"/>
    <dgm:cxn modelId="{0A01E6EA-5D88-45E3-9521-7A099D0EDD18}" type="presParOf" srcId="{04E05C1C-3180-4A81-ACC7-952BC4020464}" destId="{031B8C8F-00EC-4B12-B2B4-B4566F269A18}" srcOrd="3" destOrd="0" presId="urn:microsoft.com/office/officeart/2005/8/layout/vList2"/>
    <dgm:cxn modelId="{CE34DD75-24D8-47B9-AEDC-9D8CC51965A6}" type="presParOf" srcId="{04E05C1C-3180-4A81-ACC7-952BC4020464}" destId="{75302446-1406-48CC-8399-03A0272CB7E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7B3575-5F4B-49E7-8803-96D2CF49F4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01B9964-7DC3-4720-8218-A7B206CE222B}">
      <dgm:prSet phldr="0"/>
      <dgm:spPr/>
      <dgm:t>
        <a:bodyPr/>
        <a:lstStyle/>
        <a:p>
          <a:pPr algn="l">
            <a:lnSpc>
              <a:spcPct val="150000"/>
            </a:lnSpc>
          </a:pPr>
          <a:r>
            <a:rPr lang="en-US" dirty="0">
              <a:solidFill>
                <a:srgbClr val="FFFFFF"/>
              </a:solidFill>
              <a:latin typeface="Arial"/>
              <a:cs typeface="Arial"/>
            </a:rPr>
            <a:t>The results previously achieved have now been reached using the new methods at a distance one order of magnitude greater.</a:t>
          </a:r>
          <a:endParaRPr lang="en-US" dirty="0">
            <a:latin typeface="Arial"/>
            <a:cs typeface="Arial"/>
          </a:endParaRPr>
        </a:p>
      </dgm:t>
    </dgm:pt>
    <dgm:pt modelId="{8E0452D7-F825-4F12-96B3-5B5F4E308FEC}" type="parTrans" cxnId="{F523013D-F05B-4A31-816A-8C713F749607}">
      <dgm:prSet/>
      <dgm:spPr/>
    </dgm:pt>
    <dgm:pt modelId="{D1E0D5B3-D233-40A4-807D-273431425AEE}" type="sibTrans" cxnId="{F523013D-F05B-4A31-816A-8C713F749607}">
      <dgm:prSet/>
      <dgm:spPr/>
    </dgm:pt>
    <dgm:pt modelId="{90812C36-14B5-4D48-9D99-15463C827705}">
      <dgm:prSet phldr="0"/>
      <dgm:spPr/>
      <dgm:t>
        <a:bodyPr/>
        <a:lstStyle/>
        <a:p>
          <a:pPr algn="l" rtl="0">
            <a:lnSpc>
              <a:spcPct val="150000"/>
            </a:lnSpc>
          </a:pPr>
          <a:r>
            <a:rPr lang="en-US" dirty="0">
              <a:latin typeface="Arial"/>
              <a:ea typeface="Calibri"/>
              <a:cs typeface="Calibri"/>
            </a:rPr>
            <a:t>Jobs are now being run with MuLaSEcC</a:t>
          </a:r>
        </a:p>
      </dgm:t>
    </dgm:pt>
    <dgm:pt modelId="{B0465C7D-C7F7-47D9-BD6F-872BEECE34E2}" type="parTrans" cxnId="{2CE7098D-7E09-4701-A6BD-7B69B3B63101}">
      <dgm:prSet/>
      <dgm:spPr/>
    </dgm:pt>
    <dgm:pt modelId="{50D89196-5735-4F2D-9747-EE82F30974A0}" type="sibTrans" cxnId="{2CE7098D-7E09-4701-A6BD-7B69B3B63101}">
      <dgm:prSet/>
      <dgm:spPr/>
    </dgm:pt>
    <dgm:pt modelId="{FAF61F50-7BCF-4AF1-B464-6DB6053D7181}">
      <dgm:prSet phldr="0"/>
      <dgm:spPr/>
      <dgm:t>
        <a:bodyPr/>
        <a:lstStyle/>
        <a:p>
          <a:pPr algn="l" rtl="0">
            <a:lnSpc>
              <a:spcPct val="150000"/>
            </a:lnSpc>
          </a:pPr>
          <a:r>
            <a:rPr lang="en-US" dirty="0">
              <a:latin typeface="Arial"/>
              <a:ea typeface="Calibri"/>
              <a:cs typeface="Calibri"/>
            </a:rPr>
            <a:t>Plans are made to work with Dr. </a:t>
          </a:r>
          <a:r>
            <a:rPr lang="en-US" dirty="0" err="1">
              <a:latin typeface="Arial"/>
              <a:cs typeface="Arial"/>
            </a:rPr>
            <a:t>Szczepańczyk</a:t>
          </a:r>
          <a:r>
            <a:rPr lang="en-US" dirty="0">
              <a:latin typeface="Arial"/>
              <a:cs typeface="Arial"/>
            </a:rPr>
            <a:t> to develop an online version of SASI-meter</a:t>
          </a:r>
        </a:p>
      </dgm:t>
    </dgm:pt>
    <dgm:pt modelId="{FDD3C8CC-38D2-4014-A6C7-A29A077FEC22}" type="parTrans" cxnId="{0FEFCAF6-69AB-4476-81B1-3E5F8DDAA05F}">
      <dgm:prSet/>
      <dgm:spPr/>
    </dgm:pt>
    <dgm:pt modelId="{DBEA6B55-16CB-4FAC-8F11-DBD582C95CB9}" type="sibTrans" cxnId="{0FEFCAF6-69AB-4476-81B1-3E5F8DDAA05F}">
      <dgm:prSet/>
      <dgm:spPr/>
    </dgm:pt>
    <dgm:pt modelId="{04E05C1C-3180-4A81-ACC7-952BC4020464}" type="pres">
      <dgm:prSet presAssocID="{107B3575-5F4B-49E7-8803-96D2CF49F45B}" presName="linear" presStyleCnt="0">
        <dgm:presLayoutVars>
          <dgm:animLvl val="lvl"/>
          <dgm:resizeHandles val="exact"/>
        </dgm:presLayoutVars>
      </dgm:prSet>
      <dgm:spPr/>
    </dgm:pt>
    <dgm:pt modelId="{918645E8-D672-4E8D-AC0D-6BBB497D1621}" type="pres">
      <dgm:prSet presAssocID="{601B9964-7DC3-4720-8218-A7B206CE222B}" presName="parentText" presStyleLbl="node1" presStyleIdx="0" presStyleCnt="3">
        <dgm:presLayoutVars>
          <dgm:chMax val="0"/>
          <dgm:bulletEnabled val="1"/>
        </dgm:presLayoutVars>
      </dgm:prSet>
      <dgm:spPr/>
    </dgm:pt>
    <dgm:pt modelId="{BDF373B4-A869-42BE-B90D-282291A3A47C}" type="pres">
      <dgm:prSet presAssocID="{D1E0D5B3-D233-40A4-807D-273431425AEE}" presName="spacer" presStyleCnt="0"/>
      <dgm:spPr/>
    </dgm:pt>
    <dgm:pt modelId="{1420B07E-A3A2-479E-870C-30327CAF30E3}" type="pres">
      <dgm:prSet presAssocID="{90812C36-14B5-4D48-9D99-15463C827705}" presName="parentText" presStyleLbl="node1" presStyleIdx="1" presStyleCnt="3">
        <dgm:presLayoutVars>
          <dgm:chMax val="0"/>
          <dgm:bulletEnabled val="1"/>
        </dgm:presLayoutVars>
      </dgm:prSet>
      <dgm:spPr/>
    </dgm:pt>
    <dgm:pt modelId="{031B8C8F-00EC-4B12-B2B4-B4566F269A18}" type="pres">
      <dgm:prSet presAssocID="{50D89196-5735-4F2D-9747-EE82F30974A0}" presName="spacer" presStyleCnt="0"/>
      <dgm:spPr/>
    </dgm:pt>
    <dgm:pt modelId="{75302446-1406-48CC-8399-03A0272CB7E7}" type="pres">
      <dgm:prSet presAssocID="{FAF61F50-7BCF-4AF1-B464-6DB6053D7181}" presName="parentText" presStyleLbl="node1" presStyleIdx="2" presStyleCnt="3">
        <dgm:presLayoutVars>
          <dgm:chMax val="0"/>
          <dgm:bulletEnabled val="1"/>
        </dgm:presLayoutVars>
      </dgm:prSet>
      <dgm:spPr/>
    </dgm:pt>
  </dgm:ptLst>
  <dgm:cxnLst>
    <dgm:cxn modelId="{F523013D-F05B-4A31-816A-8C713F749607}" srcId="{107B3575-5F4B-49E7-8803-96D2CF49F45B}" destId="{601B9964-7DC3-4720-8218-A7B206CE222B}" srcOrd="0" destOrd="0" parTransId="{8E0452D7-F825-4F12-96B3-5B5F4E308FEC}" sibTransId="{D1E0D5B3-D233-40A4-807D-273431425AEE}"/>
    <dgm:cxn modelId="{F1DBBC61-7251-48DE-9B8E-FD04CC18306D}" type="presOf" srcId="{FAF61F50-7BCF-4AF1-B464-6DB6053D7181}" destId="{75302446-1406-48CC-8399-03A0272CB7E7}" srcOrd="0" destOrd="0" presId="urn:microsoft.com/office/officeart/2005/8/layout/vList2"/>
    <dgm:cxn modelId="{F2F8067F-D218-4737-B23F-ABA27405ABF0}" type="presOf" srcId="{90812C36-14B5-4D48-9D99-15463C827705}" destId="{1420B07E-A3A2-479E-870C-30327CAF30E3}" srcOrd="0" destOrd="0" presId="urn:microsoft.com/office/officeart/2005/8/layout/vList2"/>
    <dgm:cxn modelId="{2CE7098D-7E09-4701-A6BD-7B69B3B63101}" srcId="{107B3575-5F4B-49E7-8803-96D2CF49F45B}" destId="{90812C36-14B5-4D48-9D99-15463C827705}" srcOrd="1" destOrd="0" parTransId="{B0465C7D-C7F7-47D9-BD6F-872BEECE34E2}" sibTransId="{50D89196-5735-4F2D-9747-EE82F30974A0}"/>
    <dgm:cxn modelId="{90B13AAE-AABA-4712-9972-55D7933E709B}" type="presOf" srcId="{107B3575-5F4B-49E7-8803-96D2CF49F45B}" destId="{04E05C1C-3180-4A81-ACC7-952BC4020464}" srcOrd="0" destOrd="0" presId="urn:microsoft.com/office/officeart/2005/8/layout/vList2"/>
    <dgm:cxn modelId="{E8A494C0-4635-4BAC-AB5E-56594B442278}" type="presOf" srcId="{601B9964-7DC3-4720-8218-A7B206CE222B}" destId="{918645E8-D672-4E8D-AC0D-6BBB497D1621}" srcOrd="0" destOrd="0" presId="urn:microsoft.com/office/officeart/2005/8/layout/vList2"/>
    <dgm:cxn modelId="{0FEFCAF6-69AB-4476-81B1-3E5F8DDAA05F}" srcId="{107B3575-5F4B-49E7-8803-96D2CF49F45B}" destId="{FAF61F50-7BCF-4AF1-B464-6DB6053D7181}" srcOrd="2" destOrd="0" parTransId="{FDD3C8CC-38D2-4014-A6C7-A29A077FEC22}" sibTransId="{DBEA6B55-16CB-4FAC-8F11-DBD582C95CB9}"/>
    <dgm:cxn modelId="{002EDB7E-9609-455F-AD17-B4E168B4E907}" type="presParOf" srcId="{04E05C1C-3180-4A81-ACC7-952BC4020464}" destId="{918645E8-D672-4E8D-AC0D-6BBB497D1621}" srcOrd="0" destOrd="0" presId="urn:microsoft.com/office/officeart/2005/8/layout/vList2"/>
    <dgm:cxn modelId="{7978F565-050C-4CF1-B82D-AE251449C8B2}" type="presParOf" srcId="{04E05C1C-3180-4A81-ACC7-952BC4020464}" destId="{BDF373B4-A869-42BE-B90D-282291A3A47C}" srcOrd="1" destOrd="0" presId="urn:microsoft.com/office/officeart/2005/8/layout/vList2"/>
    <dgm:cxn modelId="{074D9DFA-1764-4313-8125-B25339A813E7}" type="presParOf" srcId="{04E05C1C-3180-4A81-ACC7-952BC4020464}" destId="{1420B07E-A3A2-479E-870C-30327CAF30E3}" srcOrd="2" destOrd="0" presId="urn:microsoft.com/office/officeart/2005/8/layout/vList2"/>
    <dgm:cxn modelId="{B27BE04D-586E-46FF-B51C-D79FE89793EF}" type="presParOf" srcId="{04E05C1C-3180-4A81-ACC7-952BC4020464}" destId="{031B8C8F-00EC-4B12-B2B4-B4566F269A18}" srcOrd="3" destOrd="0" presId="urn:microsoft.com/office/officeart/2005/8/layout/vList2"/>
    <dgm:cxn modelId="{F9429099-C2FC-49B6-902A-70D2A116DC23}" type="presParOf" srcId="{04E05C1C-3180-4A81-ACC7-952BC4020464}" destId="{75302446-1406-48CC-8399-03A0272CB7E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7B3575-5F4B-49E7-8803-96D2CF49F4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01B9964-7DC3-4720-8218-A7B206CE222B}">
      <dgm:prSet phldr="0"/>
      <dgm:spPr/>
      <dgm:t>
        <a:bodyPr/>
        <a:lstStyle/>
        <a:p>
          <a:pPr algn="l" rtl="0">
            <a:lnSpc>
              <a:spcPct val="100000"/>
            </a:lnSpc>
          </a:pPr>
          <a:r>
            <a:rPr lang="en-US" dirty="0">
              <a:latin typeface="Calibri"/>
              <a:ea typeface="Calibri"/>
              <a:cs typeface="Calibri"/>
            </a:rPr>
            <a:t>Replicate graphs produced by the previous iterations of the SASI-meter program.</a:t>
          </a:r>
        </a:p>
      </dgm:t>
    </dgm:pt>
    <dgm:pt modelId="{8E0452D7-F825-4F12-96B3-5B5F4E308FEC}" type="parTrans" cxnId="{F523013D-F05B-4A31-816A-8C713F749607}">
      <dgm:prSet/>
      <dgm:spPr/>
    </dgm:pt>
    <dgm:pt modelId="{D1E0D5B3-D233-40A4-807D-273431425AEE}" type="sibTrans" cxnId="{F523013D-F05B-4A31-816A-8C713F749607}">
      <dgm:prSet/>
      <dgm:spPr/>
    </dgm:pt>
    <dgm:pt modelId="{FAF61F50-7BCF-4AF1-B464-6DB6053D7181}">
      <dgm:prSet phldr="0"/>
      <dgm:spPr/>
      <dgm:t>
        <a:bodyPr/>
        <a:lstStyle/>
        <a:p>
          <a:pPr algn="l">
            <a:lnSpc>
              <a:spcPct val="100000"/>
            </a:lnSpc>
          </a:pPr>
          <a:r>
            <a:rPr lang="en-US" dirty="0">
              <a:latin typeface="Calibri"/>
              <a:ea typeface="Calibri"/>
              <a:cs typeface="Calibri"/>
            </a:rPr>
            <a:t>Include neutrino-based detection in future paper.</a:t>
          </a:r>
        </a:p>
      </dgm:t>
    </dgm:pt>
    <dgm:pt modelId="{FDD3C8CC-38D2-4014-A6C7-A29A077FEC22}" type="parTrans" cxnId="{0FEFCAF6-69AB-4476-81B1-3E5F8DDAA05F}">
      <dgm:prSet/>
      <dgm:spPr/>
    </dgm:pt>
    <dgm:pt modelId="{DBEA6B55-16CB-4FAC-8F11-DBD582C95CB9}" type="sibTrans" cxnId="{0FEFCAF6-69AB-4476-81B1-3E5F8DDAA05F}">
      <dgm:prSet/>
      <dgm:spPr/>
    </dgm:pt>
    <dgm:pt modelId="{456EDB20-07C0-41F5-875B-60579907E374}">
      <dgm:prSet phldr="0"/>
      <dgm:spPr/>
      <dgm:t>
        <a:bodyPr/>
        <a:lstStyle/>
        <a:p>
          <a:pPr algn="l">
            <a:lnSpc>
              <a:spcPct val="100000"/>
            </a:lnSpc>
          </a:pPr>
          <a:r>
            <a:rPr lang="en-US" dirty="0">
              <a:latin typeface="Calibri"/>
              <a:ea typeface="Calibri"/>
              <a:cs typeface="Calibri"/>
            </a:rPr>
            <a:t>Using the new detection methods, find evidence of SASI from core collapse supernovae in observed gravitational waves</a:t>
          </a:r>
        </a:p>
      </dgm:t>
    </dgm:pt>
    <dgm:pt modelId="{CABE58CD-A241-42D2-AD7D-F2D88C4D71A3}" type="parTrans" cxnId="{CCE939BD-D6AE-4388-AF6E-26C40C4BCAAF}">
      <dgm:prSet/>
      <dgm:spPr/>
    </dgm:pt>
    <dgm:pt modelId="{023D3A6D-C63C-49B9-B77C-D204F5795D91}" type="sibTrans" cxnId="{CCE939BD-D6AE-4388-AF6E-26C40C4BCAAF}">
      <dgm:prSet/>
      <dgm:spPr/>
    </dgm:pt>
    <dgm:pt modelId="{04E05C1C-3180-4A81-ACC7-952BC4020464}" type="pres">
      <dgm:prSet presAssocID="{107B3575-5F4B-49E7-8803-96D2CF49F45B}" presName="linear" presStyleCnt="0">
        <dgm:presLayoutVars>
          <dgm:animLvl val="lvl"/>
          <dgm:resizeHandles val="exact"/>
        </dgm:presLayoutVars>
      </dgm:prSet>
      <dgm:spPr/>
    </dgm:pt>
    <dgm:pt modelId="{918645E8-D672-4E8D-AC0D-6BBB497D1621}" type="pres">
      <dgm:prSet presAssocID="{601B9964-7DC3-4720-8218-A7B206CE222B}" presName="parentText" presStyleLbl="node1" presStyleIdx="0" presStyleCnt="3">
        <dgm:presLayoutVars>
          <dgm:chMax val="0"/>
          <dgm:bulletEnabled val="1"/>
        </dgm:presLayoutVars>
      </dgm:prSet>
      <dgm:spPr/>
    </dgm:pt>
    <dgm:pt modelId="{BDF373B4-A869-42BE-B90D-282291A3A47C}" type="pres">
      <dgm:prSet presAssocID="{D1E0D5B3-D233-40A4-807D-273431425AEE}" presName="spacer" presStyleCnt="0"/>
      <dgm:spPr/>
    </dgm:pt>
    <dgm:pt modelId="{75302446-1406-48CC-8399-03A0272CB7E7}" type="pres">
      <dgm:prSet presAssocID="{FAF61F50-7BCF-4AF1-B464-6DB6053D7181}" presName="parentText" presStyleLbl="node1" presStyleIdx="1" presStyleCnt="3">
        <dgm:presLayoutVars>
          <dgm:chMax val="0"/>
          <dgm:bulletEnabled val="1"/>
        </dgm:presLayoutVars>
      </dgm:prSet>
      <dgm:spPr/>
    </dgm:pt>
    <dgm:pt modelId="{9D7A0A55-1675-4A60-AEA8-C540366C956E}" type="pres">
      <dgm:prSet presAssocID="{DBEA6B55-16CB-4FAC-8F11-DBD582C95CB9}" presName="spacer" presStyleCnt="0"/>
      <dgm:spPr/>
    </dgm:pt>
    <dgm:pt modelId="{61FA54F8-1C68-4BE7-A379-B24E1A35CA91}" type="pres">
      <dgm:prSet presAssocID="{456EDB20-07C0-41F5-875B-60579907E374}" presName="parentText" presStyleLbl="node1" presStyleIdx="2" presStyleCnt="3">
        <dgm:presLayoutVars>
          <dgm:chMax val="0"/>
          <dgm:bulletEnabled val="1"/>
        </dgm:presLayoutVars>
      </dgm:prSet>
      <dgm:spPr/>
    </dgm:pt>
  </dgm:ptLst>
  <dgm:cxnLst>
    <dgm:cxn modelId="{F523013D-F05B-4A31-816A-8C713F749607}" srcId="{107B3575-5F4B-49E7-8803-96D2CF49F45B}" destId="{601B9964-7DC3-4720-8218-A7B206CE222B}" srcOrd="0" destOrd="0" parTransId="{8E0452D7-F825-4F12-96B3-5B5F4E308FEC}" sibTransId="{D1E0D5B3-D233-40A4-807D-273431425AEE}"/>
    <dgm:cxn modelId="{A4C1A06A-22AC-477C-BC91-219092D610C9}" type="presOf" srcId="{456EDB20-07C0-41F5-875B-60579907E374}" destId="{61FA54F8-1C68-4BE7-A379-B24E1A35CA91}" srcOrd="0" destOrd="0" presId="urn:microsoft.com/office/officeart/2005/8/layout/vList2"/>
    <dgm:cxn modelId="{D9E3D255-45D4-467C-BF28-61923C815F07}" type="presOf" srcId="{FAF61F50-7BCF-4AF1-B464-6DB6053D7181}" destId="{75302446-1406-48CC-8399-03A0272CB7E7}" srcOrd="0" destOrd="0" presId="urn:microsoft.com/office/officeart/2005/8/layout/vList2"/>
    <dgm:cxn modelId="{937E5157-5C92-41B6-BBA0-20C4CCC8F6C3}" type="presOf" srcId="{601B9964-7DC3-4720-8218-A7B206CE222B}" destId="{918645E8-D672-4E8D-AC0D-6BBB497D1621}" srcOrd="0" destOrd="0" presId="urn:microsoft.com/office/officeart/2005/8/layout/vList2"/>
    <dgm:cxn modelId="{90B13AAE-AABA-4712-9972-55D7933E709B}" type="presOf" srcId="{107B3575-5F4B-49E7-8803-96D2CF49F45B}" destId="{04E05C1C-3180-4A81-ACC7-952BC4020464}" srcOrd="0" destOrd="0" presId="urn:microsoft.com/office/officeart/2005/8/layout/vList2"/>
    <dgm:cxn modelId="{CCE939BD-D6AE-4388-AF6E-26C40C4BCAAF}" srcId="{107B3575-5F4B-49E7-8803-96D2CF49F45B}" destId="{456EDB20-07C0-41F5-875B-60579907E374}" srcOrd="2" destOrd="0" parTransId="{CABE58CD-A241-42D2-AD7D-F2D88C4D71A3}" sibTransId="{023D3A6D-C63C-49B9-B77C-D204F5795D91}"/>
    <dgm:cxn modelId="{0FEFCAF6-69AB-4476-81B1-3E5F8DDAA05F}" srcId="{107B3575-5F4B-49E7-8803-96D2CF49F45B}" destId="{FAF61F50-7BCF-4AF1-B464-6DB6053D7181}" srcOrd="1" destOrd="0" parTransId="{FDD3C8CC-38D2-4014-A6C7-A29A077FEC22}" sibTransId="{DBEA6B55-16CB-4FAC-8F11-DBD582C95CB9}"/>
    <dgm:cxn modelId="{4C92D62C-221B-4809-955C-00E15C9C2843}" type="presParOf" srcId="{04E05C1C-3180-4A81-ACC7-952BC4020464}" destId="{918645E8-D672-4E8D-AC0D-6BBB497D1621}" srcOrd="0" destOrd="0" presId="urn:microsoft.com/office/officeart/2005/8/layout/vList2"/>
    <dgm:cxn modelId="{B9C4DD39-E749-4A82-AEBF-83EFAC96F307}" type="presParOf" srcId="{04E05C1C-3180-4A81-ACC7-952BC4020464}" destId="{BDF373B4-A869-42BE-B90D-282291A3A47C}" srcOrd="1" destOrd="0" presId="urn:microsoft.com/office/officeart/2005/8/layout/vList2"/>
    <dgm:cxn modelId="{8D2455A2-C0F6-4C99-A865-F93A2790B8CC}" type="presParOf" srcId="{04E05C1C-3180-4A81-ACC7-952BC4020464}" destId="{75302446-1406-48CC-8399-03A0272CB7E7}" srcOrd="2" destOrd="0" presId="urn:microsoft.com/office/officeart/2005/8/layout/vList2"/>
    <dgm:cxn modelId="{DCC41E65-8504-4DC3-8102-F68B404AAEF2}" type="presParOf" srcId="{04E05C1C-3180-4A81-ACC7-952BC4020464}" destId="{9D7A0A55-1675-4A60-AEA8-C540366C956E}" srcOrd="3" destOrd="0" presId="urn:microsoft.com/office/officeart/2005/8/layout/vList2"/>
    <dgm:cxn modelId="{F5F43AB0-6C85-4650-9092-9D2B4BF10C1C}" type="presParOf" srcId="{04E05C1C-3180-4A81-ACC7-952BC4020464}" destId="{61FA54F8-1C68-4BE7-A379-B24E1A35CA9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79236-7AC6-4DBB-A88F-6385C841FC18}">
      <dsp:nvSpPr>
        <dsp:cNvPr id="0" name=""/>
        <dsp:cNvSpPr/>
      </dsp:nvSpPr>
      <dsp:spPr>
        <a:xfrm>
          <a:off x="0" y="491579"/>
          <a:ext cx="4572000" cy="13127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150000"/>
            </a:lnSpc>
            <a:spcBef>
              <a:spcPct val="0"/>
            </a:spcBef>
            <a:spcAft>
              <a:spcPct val="35000"/>
            </a:spcAft>
            <a:buNone/>
          </a:pPr>
          <a:r>
            <a:rPr lang="en-US" sz="1700" kern="1200" dirty="0">
              <a:solidFill>
                <a:schemeClr val="bg1"/>
              </a:solidFill>
              <a:latin typeface="Arial"/>
              <a:cs typeface="Arial"/>
            </a:rPr>
            <a:t>Caused by interactions between accreting material and the stalled shock front forming a precession around the proto-neutron star </a:t>
          </a:r>
        </a:p>
      </dsp:txBody>
      <dsp:txXfrm>
        <a:off x="64083" y="555662"/>
        <a:ext cx="4443834" cy="1184574"/>
      </dsp:txXfrm>
    </dsp:sp>
    <dsp:sp modelId="{4D266B6F-1EE0-4CF1-A5A8-AEADF7E60A0C}">
      <dsp:nvSpPr>
        <dsp:cNvPr id="0" name=""/>
        <dsp:cNvSpPr/>
      </dsp:nvSpPr>
      <dsp:spPr>
        <a:xfrm>
          <a:off x="0" y="1853280"/>
          <a:ext cx="4572000" cy="13127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150000"/>
            </a:lnSpc>
            <a:spcBef>
              <a:spcPct val="0"/>
            </a:spcBef>
            <a:spcAft>
              <a:spcPct val="35000"/>
            </a:spcAft>
            <a:buNone/>
          </a:pPr>
          <a:r>
            <a:rPr lang="en-US" sz="1700" kern="1200" dirty="0">
              <a:solidFill>
                <a:schemeClr val="bg1"/>
              </a:solidFill>
              <a:latin typeface="Arial"/>
              <a:cs typeface="Arial"/>
            </a:rPr>
            <a:t>Theoretically gravitational waves can be used to detect these rare events.</a:t>
          </a:r>
        </a:p>
      </dsp:txBody>
      <dsp:txXfrm>
        <a:off x="64083" y="1917363"/>
        <a:ext cx="4443834" cy="1184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D5336-180D-4ABB-B253-20D5DDB54D55}">
      <dsp:nvSpPr>
        <dsp:cNvPr id="0" name=""/>
        <dsp:cNvSpPr/>
      </dsp:nvSpPr>
      <dsp:spPr>
        <a:xfrm>
          <a:off x="0" y="11497"/>
          <a:ext cx="4572000" cy="10503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ts val="2804"/>
            </a:lnSpc>
            <a:spcBef>
              <a:spcPct val="0"/>
            </a:spcBef>
            <a:spcAft>
              <a:spcPct val="35000"/>
            </a:spcAft>
            <a:buNone/>
          </a:pPr>
          <a:r>
            <a:rPr lang="en-US" sz="1900" kern="1200">
              <a:solidFill>
                <a:schemeClr val="bg1"/>
              </a:solidFill>
              <a:latin typeface="Aptos"/>
            </a:rPr>
            <a:t>SASI has been linked to playing a key role in </a:t>
          </a:r>
          <a:r>
            <a:rPr lang="en-US" sz="1900" kern="1200" dirty="0">
              <a:solidFill>
                <a:schemeClr val="bg1"/>
              </a:solidFill>
              <a:latin typeface="Aptos"/>
            </a:rPr>
            <a:t> </a:t>
          </a:r>
        </a:p>
      </dsp:txBody>
      <dsp:txXfrm>
        <a:off x="51275" y="62772"/>
        <a:ext cx="4469450" cy="947817"/>
      </dsp:txXfrm>
    </dsp:sp>
    <dsp:sp modelId="{2BC0C23E-79C3-4C0F-8FFE-38459560E355}">
      <dsp:nvSpPr>
        <dsp:cNvPr id="0" name=""/>
        <dsp:cNvSpPr/>
      </dsp:nvSpPr>
      <dsp:spPr>
        <a:xfrm>
          <a:off x="0" y="1061864"/>
          <a:ext cx="4572000" cy="153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24130" rIns="135128" bIns="24130" numCol="1" spcCol="1270" anchor="t" anchorCtr="0">
          <a:noAutofit/>
        </a:bodyPr>
        <a:lstStyle/>
        <a:p>
          <a:pPr marL="114300" lvl="1" indent="-114300" algn="l" defTabSz="666750">
            <a:lnSpc>
              <a:spcPts val="2804"/>
            </a:lnSpc>
            <a:spcBef>
              <a:spcPct val="0"/>
            </a:spcBef>
            <a:spcAft>
              <a:spcPct val="20000"/>
            </a:spcAft>
            <a:buChar char="•"/>
          </a:pPr>
          <a:r>
            <a:rPr lang="en-US" sz="1500" kern="1200">
              <a:solidFill>
                <a:srgbClr val="404040"/>
              </a:solidFill>
              <a:latin typeface="Aptos"/>
            </a:rPr>
            <a:t>Exploding models</a:t>
          </a:r>
          <a:r>
            <a:rPr lang="en-US" sz="1500" kern="1200">
              <a:solidFill>
                <a:srgbClr val="000000"/>
              </a:solidFill>
              <a:latin typeface="Aptos"/>
            </a:rPr>
            <a:t> </a:t>
          </a:r>
          <a:endParaRPr lang="en-US" sz="1500" kern="1200">
            <a:latin typeface="Aptos"/>
          </a:endParaRPr>
        </a:p>
        <a:p>
          <a:pPr marL="114300" lvl="1" indent="-114300" algn="l" defTabSz="666750">
            <a:lnSpc>
              <a:spcPts val="2804"/>
            </a:lnSpc>
            <a:spcBef>
              <a:spcPct val="0"/>
            </a:spcBef>
            <a:spcAft>
              <a:spcPct val="20000"/>
            </a:spcAft>
            <a:buChar char="•"/>
          </a:pPr>
          <a:r>
            <a:rPr lang="en-US" sz="1500" kern="1200">
              <a:solidFill>
                <a:srgbClr val="404040"/>
              </a:solidFill>
              <a:latin typeface="Aptos"/>
            </a:rPr>
            <a:t>Understanding the structure of supernovae</a:t>
          </a:r>
          <a:r>
            <a:rPr lang="en-US" sz="1500" kern="1200">
              <a:solidFill>
                <a:srgbClr val="000000"/>
              </a:solidFill>
              <a:latin typeface="Aptos"/>
            </a:rPr>
            <a:t> </a:t>
          </a:r>
          <a:endParaRPr lang="en-US" sz="1500" kern="1200">
            <a:latin typeface="Aptos"/>
          </a:endParaRPr>
        </a:p>
        <a:p>
          <a:pPr marL="114300" lvl="1" indent="-114300" algn="l" defTabSz="666750">
            <a:lnSpc>
              <a:spcPts val="2804"/>
            </a:lnSpc>
            <a:spcBef>
              <a:spcPct val="0"/>
            </a:spcBef>
            <a:spcAft>
              <a:spcPct val="20000"/>
            </a:spcAft>
            <a:buChar char="•"/>
          </a:pPr>
          <a:r>
            <a:rPr lang="en-US" sz="1500" kern="1200">
              <a:solidFill>
                <a:srgbClr val="404040"/>
              </a:solidFill>
              <a:latin typeface="Aptos"/>
            </a:rPr>
            <a:t>The mechanism of black hole and neutron star formation</a:t>
          </a:r>
          <a:r>
            <a:rPr lang="en-US" sz="1500" kern="1200">
              <a:solidFill>
                <a:srgbClr val="000000"/>
              </a:solidFill>
              <a:latin typeface="Aptos"/>
            </a:rPr>
            <a:t> </a:t>
          </a:r>
          <a:endParaRPr lang="en-US" sz="1500" kern="1200">
            <a:latin typeface="Aptos"/>
          </a:endParaRPr>
        </a:p>
      </dsp:txBody>
      <dsp:txXfrm>
        <a:off x="0" y="1061864"/>
        <a:ext cx="4572000" cy="1533870"/>
      </dsp:txXfrm>
    </dsp:sp>
    <dsp:sp modelId="{D6CEB41C-0251-4075-9618-6685B248FF54}">
      <dsp:nvSpPr>
        <dsp:cNvPr id="0" name=""/>
        <dsp:cNvSpPr/>
      </dsp:nvSpPr>
      <dsp:spPr>
        <a:xfrm>
          <a:off x="0" y="2595734"/>
          <a:ext cx="4572000" cy="10503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latin typeface="Aptos"/>
            </a:rPr>
            <a:t>The amplitude, duration, and frequency of the SASI detection can provide this key information.</a:t>
          </a:r>
          <a:endParaRPr lang="en-US" sz="1900" kern="1200" dirty="0">
            <a:solidFill>
              <a:schemeClr val="bg1"/>
            </a:solidFill>
          </a:endParaRPr>
        </a:p>
      </dsp:txBody>
      <dsp:txXfrm>
        <a:off x="51275" y="2647009"/>
        <a:ext cx="4469450" cy="947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EAD7E-2C88-4E92-B171-309C8703F225}">
      <dsp:nvSpPr>
        <dsp:cNvPr id="0" name=""/>
        <dsp:cNvSpPr/>
      </dsp:nvSpPr>
      <dsp:spPr>
        <a:xfrm>
          <a:off x="0" y="88556"/>
          <a:ext cx="4674972" cy="1099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bg1"/>
              </a:solidFill>
              <a:latin typeface="Aptos"/>
            </a:rPr>
            <a:t>Models of core collapse supernovae are produced in high performance computing environments.</a:t>
          </a:r>
        </a:p>
      </dsp:txBody>
      <dsp:txXfrm>
        <a:off x="53688" y="142244"/>
        <a:ext cx="4567596" cy="992424"/>
      </dsp:txXfrm>
    </dsp:sp>
    <dsp:sp modelId="{98CFA5EF-24B9-406D-AAD7-FFF5BE2DC2EA}">
      <dsp:nvSpPr>
        <dsp:cNvPr id="0" name=""/>
        <dsp:cNvSpPr/>
      </dsp:nvSpPr>
      <dsp:spPr>
        <a:xfrm>
          <a:off x="0" y="1245956"/>
          <a:ext cx="4674972" cy="1099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Aptos"/>
            </a:rPr>
            <a:t>The signals from these models are injected into real laser interferometric noise from LIGO.</a:t>
          </a:r>
        </a:p>
      </dsp:txBody>
      <dsp:txXfrm>
        <a:off x="53688" y="1299644"/>
        <a:ext cx="4567596" cy="992424"/>
      </dsp:txXfrm>
    </dsp:sp>
    <dsp:sp modelId="{7E8EB3CD-6C29-4685-8D66-94333DCF794E}">
      <dsp:nvSpPr>
        <dsp:cNvPr id="0" name=""/>
        <dsp:cNvSpPr/>
      </dsp:nvSpPr>
      <dsp:spPr>
        <a:xfrm>
          <a:off x="0" y="2403356"/>
          <a:ext cx="4674972" cy="1099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Aptos"/>
            </a:rPr>
            <a:t>The signals are then processed through pipelines.</a:t>
          </a:r>
        </a:p>
      </dsp:txBody>
      <dsp:txXfrm>
        <a:off x="53688" y="2457044"/>
        <a:ext cx="4567596" cy="992424"/>
      </dsp:txXfrm>
    </dsp:sp>
    <dsp:sp modelId="{9A87A764-0049-44D1-8A3A-B1C41976764C}">
      <dsp:nvSpPr>
        <dsp:cNvPr id="0" name=""/>
        <dsp:cNvSpPr/>
      </dsp:nvSpPr>
      <dsp:spPr>
        <a:xfrm>
          <a:off x="0" y="3560756"/>
          <a:ext cx="4674972" cy="1099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Aptos"/>
            </a:rPr>
            <a:t>The processed waveforms can then be analyzed using SASI-meter</a:t>
          </a:r>
          <a:endParaRPr lang="en-US" sz="2000" kern="1200" dirty="0">
            <a:solidFill>
              <a:schemeClr val="bg1"/>
            </a:solidFill>
          </a:endParaRPr>
        </a:p>
      </dsp:txBody>
      <dsp:txXfrm>
        <a:off x="53688" y="3614444"/>
        <a:ext cx="4567596" cy="992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3CB46-71C5-47FF-AFB5-B61DEC8CAE81}">
      <dsp:nvSpPr>
        <dsp:cNvPr id="0" name=""/>
        <dsp:cNvSpPr/>
      </dsp:nvSpPr>
      <dsp:spPr>
        <a:xfrm>
          <a:off x="0" y="26494"/>
          <a:ext cx="5191760" cy="14598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u="sng" kern="1200" dirty="0">
              <a:solidFill>
                <a:schemeClr val="bg1"/>
              </a:solidFill>
              <a:latin typeface="Aptos Display" panose="020F0302020204030204"/>
            </a:rPr>
            <a:t>c</a:t>
          </a:r>
          <a:r>
            <a:rPr lang="en-US" sz="2600" kern="1200" dirty="0">
              <a:solidFill>
                <a:schemeClr val="bg1"/>
              </a:solidFill>
              <a:latin typeface="Aptos Display" panose="020F0302020204030204"/>
            </a:rPr>
            <a:t>oherent </a:t>
          </a:r>
          <a:r>
            <a:rPr lang="en-US" sz="2600" u="sng" kern="1200" dirty="0">
              <a:solidFill>
                <a:schemeClr val="bg1"/>
              </a:solidFill>
              <a:latin typeface="Aptos Display" panose="020F0302020204030204"/>
            </a:rPr>
            <a:t>W</a:t>
          </a:r>
          <a:r>
            <a:rPr lang="en-US" sz="2600" kern="1200" dirty="0">
              <a:solidFill>
                <a:schemeClr val="bg1"/>
              </a:solidFill>
              <a:latin typeface="Aptos Display" panose="020F0302020204030204"/>
            </a:rPr>
            <a:t>ave </a:t>
          </a:r>
          <a:r>
            <a:rPr lang="en-US" sz="2600" u="sng" kern="1200" dirty="0">
              <a:solidFill>
                <a:schemeClr val="bg1"/>
              </a:solidFill>
              <a:latin typeface="Aptos Display" panose="020F0302020204030204"/>
            </a:rPr>
            <a:t>B</a:t>
          </a:r>
          <a:r>
            <a:rPr lang="en-US" sz="2600" kern="1200" dirty="0">
              <a:solidFill>
                <a:schemeClr val="bg1"/>
              </a:solidFill>
              <a:latin typeface="Aptos Display" panose="020F0302020204030204"/>
            </a:rPr>
            <a:t>urst (Cross-Power)</a:t>
          </a:r>
          <a:endParaRPr lang="en-US" sz="2600" kern="1200" dirty="0">
            <a:solidFill>
              <a:schemeClr val="bg1"/>
            </a:solidFill>
          </a:endParaRPr>
        </a:p>
      </dsp:txBody>
      <dsp:txXfrm>
        <a:off x="71262" y="97756"/>
        <a:ext cx="5049236" cy="1317279"/>
      </dsp:txXfrm>
    </dsp:sp>
    <dsp:sp modelId="{D6F596B7-B6DC-4931-B254-E1CABA8FB32D}">
      <dsp:nvSpPr>
        <dsp:cNvPr id="0" name=""/>
        <dsp:cNvSpPr/>
      </dsp:nvSpPr>
      <dsp:spPr>
        <a:xfrm>
          <a:off x="0" y="1561178"/>
          <a:ext cx="5191760" cy="14598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solidFill>
                <a:schemeClr val="bg1"/>
              </a:solidFill>
              <a:latin typeface="Aptos"/>
            </a:rPr>
            <a:t>Event generation software using wavelet decomposition</a:t>
          </a:r>
          <a:endParaRPr lang="en-US" sz="2600" kern="1200" dirty="0">
            <a:solidFill>
              <a:schemeClr val="bg1"/>
            </a:solidFill>
            <a:latin typeface="Aptos Display" panose="020F0302020204030204"/>
          </a:endParaRPr>
        </a:p>
      </dsp:txBody>
      <dsp:txXfrm>
        <a:off x="71262" y="1632440"/>
        <a:ext cx="5049236" cy="1317279"/>
      </dsp:txXfrm>
    </dsp:sp>
    <dsp:sp modelId="{F9AD8613-E6A8-4E3E-B851-D31964DD9E34}">
      <dsp:nvSpPr>
        <dsp:cNvPr id="0" name=""/>
        <dsp:cNvSpPr/>
      </dsp:nvSpPr>
      <dsp:spPr>
        <a:xfrm>
          <a:off x="0" y="3095861"/>
          <a:ext cx="5191760" cy="14598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solidFill>
                <a:srgbClr val="FFFFFF"/>
              </a:solidFill>
              <a:latin typeface="Calibri"/>
              <a:ea typeface="Calibri"/>
              <a:cs typeface="Calibri"/>
            </a:rPr>
            <a:t>Updated in 2023 to better detect gravitational waves from core collapse supernovae</a:t>
          </a:r>
          <a:endParaRPr lang="en-US" sz="2600" kern="1200" dirty="0">
            <a:latin typeface="Aptos"/>
          </a:endParaRPr>
        </a:p>
      </dsp:txBody>
      <dsp:txXfrm>
        <a:off x="71262" y="3167123"/>
        <a:ext cx="5049236" cy="13172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3CB46-71C5-47FF-AFB5-B61DEC8CAE81}">
      <dsp:nvSpPr>
        <dsp:cNvPr id="0" name=""/>
        <dsp:cNvSpPr/>
      </dsp:nvSpPr>
      <dsp:spPr>
        <a:xfrm>
          <a:off x="0" y="209112"/>
          <a:ext cx="5222240" cy="134381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a:ea typeface="Calibri"/>
              <a:cs typeface="Calibri"/>
            </a:rPr>
            <a:t>Multi-Layer</a:t>
          </a:r>
          <a:r>
            <a:rPr lang="en-US" sz="2300" u="none" kern="1200" dirty="0">
              <a:latin typeface="Calibri"/>
              <a:ea typeface="Calibri"/>
              <a:cs typeface="Calibri"/>
            </a:rPr>
            <a:t> Signal Enhancement with </a:t>
          </a:r>
          <a:r>
            <a:rPr lang="en-US" sz="2300" u="sng" kern="1200" dirty="0">
              <a:latin typeface="Calibri"/>
              <a:ea typeface="Calibri"/>
              <a:cs typeface="Calibri"/>
            </a:rPr>
            <a:t>c</a:t>
          </a:r>
          <a:r>
            <a:rPr lang="en-US" sz="2300" kern="1200" dirty="0">
              <a:latin typeface="Calibri"/>
              <a:ea typeface="Calibri"/>
              <a:cs typeface="Calibri"/>
            </a:rPr>
            <a:t>oherent </a:t>
          </a:r>
          <a:r>
            <a:rPr lang="en-US" sz="2300" u="none" kern="1200" dirty="0">
              <a:latin typeface="Calibri"/>
              <a:ea typeface="Calibri"/>
              <a:cs typeface="Calibri"/>
            </a:rPr>
            <a:t>W</a:t>
          </a:r>
          <a:r>
            <a:rPr lang="en-US" sz="2300" kern="1200" dirty="0">
              <a:latin typeface="Calibri"/>
              <a:ea typeface="Calibri"/>
              <a:cs typeface="Calibri"/>
            </a:rPr>
            <a:t>ave </a:t>
          </a:r>
          <a:r>
            <a:rPr lang="en-US" sz="2300" u="none" kern="1200" dirty="0">
              <a:latin typeface="Calibri"/>
              <a:ea typeface="Calibri"/>
              <a:cs typeface="Calibri"/>
            </a:rPr>
            <a:t>B</a:t>
          </a:r>
          <a:r>
            <a:rPr lang="en-US" sz="2300" kern="1200" dirty="0">
              <a:latin typeface="Calibri"/>
              <a:ea typeface="Calibri"/>
              <a:cs typeface="Calibri"/>
            </a:rPr>
            <a:t>urst and Convolutional Neural Network</a:t>
          </a:r>
        </a:p>
      </dsp:txBody>
      <dsp:txXfrm>
        <a:off x="65600" y="274712"/>
        <a:ext cx="5091040" cy="1212618"/>
      </dsp:txXfrm>
    </dsp:sp>
    <dsp:sp modelId="{D6F596B7-B6DC-4931-B254-E1CABA8FB32D}">
      <dsp:nvSpPr>
        <dsp:cNvPr id="0" name=""/>
        <dsp:cNvSpPr/>
      </dsp:nvSpPr>
      <dsp:spPr>
        <a:xfrm>
          <a:off x="0" y="1619170"/>
          <a:ext cx="5222240" cy="134381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50000"/>
            </a:lnSpc>
            <a:spcBef>
              <a:spcPct val="0"/>
            </a:spcBef>
            <a:spcAft>
              <a:spcPct val="35000"/>
            </a:spcAft>
            <a:buNone/>
          </a:pPr>
          <a:r>
            <a:rPr lang="en-US" sz="2300" kern="1200" dirty="0">
              <a:latin typeface="Calibri"/>
              <a:ea typeface="Calibri"/>
              <a:cs typeface="Calibri"/>
            </a:rPr>
            <a:t>A machine learning based pipeline used to enhance a signal from the LIGO noise.</a:t>
          </a:r>
          <a:endParaRPr lang="en-US" sz="2300" kern="1200" dirty="0">
            <a:latin typeface="Aptos Display"/>
            <a:ea typeface="Calibri"/>
            <a:cs typeface="Calibri"/>
          </a:endParaRPr>
        </a:p>
      </dsp:txBody>
      <dsp:txXfrm>
        <a:off x="65600" y="1684770"/>
        <a:ext cx="5091040" cy="1212618"/>
      </dsp:txXfrm>
    </dsp:sp>
    <dsp:sp modelId="{3AFED37B-4A32-49D7-80A1-F3EA12C2DDE5}">
      <dsp:nvSpPr>
        <dsp:cNvPr id="0" name=""/>
        <dsp:cNvSpPr/>
      </dsp:nvSpPr>
      <dsp:spPr>
        <a:xfrm>
          <a:off x="0" y="3029229"/>
          <a:ext cx="5222240" cy="134381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150000"/>
            </a:lnSpc>
            <a:spcBef>
              <a:spcPct val="0"/>
            </a:spcBef>
            <a:spcAft>
              <a:spcPct val="35000"/>
            </a:spcAft>
            <a:buNone/>
          </a:pPr>
          <a:r>
            <a:rPr lang="en-US" sz="2300" kern="1200" dirty="0">
              <a:latin typeface="Calibri"/>
              <a:ea typeface="Calibri"/>
              <a:cs typeface="Calibri"/>
            </a:rPr>
            <a:t>This would be an incredible addition to the analytical process</a:t>
          </a:r>
        </a:p>
      </dsp:txBody>
      <dsp:txXfrm>
        <a:off x="65600" y="3094829"/>
        <a:ext cx="5091040" cy="12126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645E8-D672-4E8D-AC0D-6BBB497D1621}">
      <dsp:nvSpPr>
        <dsp:cNvPr id="0" name=""/>
        <dsp:cNvSpPr/>
      </dsp:nvSpPr>
      <dsp:spPr>
        <a:xfrm>
          <a:off x="0" y="558950"/>
          <a:ext cx="5161279" cy="11115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50000"/>
            </a:lnSpc>
            <a:spcBef>
              <a:spcPct val="0"/>
            </a:spcBef>
            <a:spcAft>
              <a:spcPct val="35000"/>
            </a:spcAft>
            <a:buNone/>
          </a:pPr>
          <a:r>
            <a:rPr lang="en-US" sz="1900" kern="1200" dirty="0">
              <a:latin typeface="Calibri"/>
              <a:ea typeface="Calibri"/>
              <a:cs typeface="Calibri"/>
            </a:rPr>
            <a:t>Creates Time-Frequency Plots from reconstructed waveforms with and without SASI</a:t>
          </a:r>
        </a:p>
      </dsp:txBody>
      <dsp:txXfrm>
        <a:off x="54259" y="613209"/>
        <a:ext cx="5052761" cy="1002982"/>
      </dsp:txXfrm>
    </dsp:sp>
    <dsp:sp modelId="{1420B07E-A3A2-479E-870C-30327CAF30E3}">
      <dsp:nvSpPr>
        <dsp:cNvPr id="0" name=""/>
        <dsp:cNvSpPr/>
      </dsp:nvSpPr>
      <dsp:spPr>
        <a:xfrm>
          <a:off x="0" y="1725170"/>
          <a:ext cx="5161279" cy="11115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50000"/>
            </a:lnSpc>
            <a:spcBef>
              <a:spcPct val="0"/>
            </a:spcBef>
            <a:spcAft>
              <a:spcPct val="35000"/>
            </a:spcAft>
            <a:buNone/>
          </a:pPr>
          <a:r>
            <a:rPr lang="en-US" sz="1900" kern="1200" dirty="0">
              <a:latin typeface="Calibri"/>
              <a:ea typeface="Calibri"/>
              <a:cs typeface="Calibri"/>
            </a:rPr>
            <a:t>Produces probabilities of detection of the SASI Component</a:t>
          </a:r>
        </a:p>
      </dsp:txBody>
      <dsp:txXfrm>
        <a:off x="54259" y="1779429"/>
        <a:ext cx="5052761" cy="1002982"/>
      </dsp:txXfrm>
    </dsp:sp>
    <dsp:sp modelId="{75302446-1406-48CC-8399-03A0272CB7E7}">
      <dsp:nvSpPr>
        <dsp:cNvPr id="0" name=""/>
        <dsp:cNvSpPr/>
      </dsp:nvSpPr>
      <dsp:spPr>
        <a:xfrm>
          <a:off x="0" y="2891390"/>
          <a:ext cx="5161279" cy="11115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150000"/>
            </a:lnSpc>
            <a:spcBef>
              <a:spcPct val="0"/>
            </a:spcBef>
            <a:spcAft>
              <a:spcPct val="35000"/>
            </a:spcAft>
            <a:buNone/>
          </a:pPr>
          <a:r>
            <a:rPr lang="en-US" sz="1900" kern="1200" dirty="0">
              <a:latin typeface="Calibri"/>
              <a:ea typeface="Calibri"/>
              <a:cs typeface="Calibri"/>
            </a:rPr>
            <a:t>Currently in development</a:t>
          </a:r>
        </a:p>
      </dsp:txBody>
      <dsp:txXfrm>
        <a:off x="54259" y="2945649"/>
        <a:ext cx="5052761" cy="10029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645E8-D672-4E8D-AC0D-6BBB497D1621}">
      <dsp:nvSpPr>
        <dsp:cNvPr id="0" name=""/>
        <dsp:cNvSpPr/>
      </dsp:nvSpPr>
      <dsp:spPr>
        <a:xfrm>
          <a:off x="0" y="25429"/>
          <a:ext cx="5161279" cy="14671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50000"/>
            </a:lnSpc>
            <a:spcBef>
              <a:spcPct val="0"/>
            </a:spcBef>
            <a:spcAft>
              <a:spcPct val="35000"/>
            </a:spcAft>
            <a:buNone/>
          </a:pPr>
          <a:r>
            <a:rPr lang="en-US" sz="1900" kern="1200" dirty="0">
              <a:solidFill>
                <a:srgbClr val="FFFFFF"/>
              </a:solidFill>
              <a:latin typeface="Arial"/>
              <a:cs typeface="Arial"/>
            </a:rPr>
            <a:t>The results previously achieved have now been reached using the new methods at a distance one order of magnitude greater.</a:t>
          </a:r>
          <a:endParaRPr lang="en-US" sz="1900" kern="1200" dirty="0">
            <a:latin typeface="Arial"/>
            <a:cs typeface="Arial"/>
          </a:endParaRPr>
        </a:p>
      </dsp:txBody>
      <dsp:txXfrm>
        <a:off x="71622" y="97051"/>
        <a:ext cx="5018035" cy="1323936"/>
      </dsp:txXfrm>
    </dsp:sp>
    <dsp:sp modelId="{1420B07E-A3A2-479E-870C-30327CAF30E3}">
      <dsp:nvSpPr>
        <dsp:cNvPr id="0" name=""/>
        <dsp:cNvSpPr/>
      </dsp:nvSpPr>
      <dsp:spPr>
        <a:xfrm>
          <a:off x="0" y="1547330"/>
          <a:ext cx="5161279" cy="14671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150000"/>
            </a:lnSpc>
            <a:spcBef>
              <a:spcPct val="0"/>
            </a:spcBef>
            <a:spcAft>
              <a:spcPct val="35000"/>
            </a:spcAft>
            <a:buNone/>
          </a:pPr>
          <a:r>
            <a:rPr lang="en-US" sz="1900" kern="1200" dirty="0">
              <a:latin typeface="Arial"/>
              <a:ea typeface="Calibri"/>
              <a:cs typeface="Calibri"/>
            </a:rPr>
            <a:t>Jobs are now being run with MuLaSEcC</a:t>
          </a:r>
        </a:p>
      </dsp:txBody>
      <dsp:txXfrm>
        <a:off x="71622" y="1618952"/>
        <a:ext cx="5018035" cy="1323936"/>
      </dsp:txXfrm>
    </dsp:sp>
    <dsp:sp modelId="{75302446-1406-48CC-8399-03A0272CB7E7}">
      <dsp:nvSpPr>
        <dsp:cNvPr id="0" name=""/>
        <dsp:cNvSpPr/>
      </dsp:nvSpPr>
      <dsp:spPr>
        <a:xfrm>
          <a:off x="0" y="3069230"/>
          <a:ext cx="5161279" cy="14671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150000"/>
            </a:lnSpc>
            <a:spcBef>
              <a:spcPct val="0"/>
            </a:spcBef>
            <a:spcAft>
              <a:spcPct val="35000"/>
            </a:spcAft>
            <a:buNone/>
          </a:pPr>
          <a:r>
            <a:rPr lang="en-US" sz="1900" kern="1200" dirty="0">
              <a:latin typeface="Arial"/>
              <a:ea typeface="Calibri"/>
              <a:cs typeface="Calibri"/>
            </a:rPr>
            <a:t>Plans are made to work with Dr. </a:t>
          </a:r>
          <a:r>
            <a:rPr lang="en-US" sz="1900" kern="1200" dirty="0" err="1">
              <a:latin typeface="Arial"/>
              <a:cs typeface="Arial"/>
            </a:rPr>
            <a:t>Szczepańczyk</a:t>
          </a:r>
          <a:r>
            <a:rPr lang="en-US" sz="1900" kern="1200" dirty="0">
              <a:latin typeface="Arial"/>
              <a:cs typeface="Arial"/>
            </a:rPr>
            <a:t> to develop an online version of SASI-meter</a:t>
          </a:r>
        </a:p>
      </dsp:txBody>
      <dsp:txXfrm>
        <a:off x="71622" y="3140852"/>
        <a:ext cx="5018035" cy="13239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645E8-D672-4E8D-AC0D-6BBB497D1621}">
      <dsp:nvSpPr>
        <dsp:cNvPr id="0" name=""/>
        <dsp:cNvSpPr/>
      </dsp:nvSpPr>
      <dsp:spPr>
        <a:xfrm>
          <a:off x="0" y="302828"/>
          <a:ext cx="5161279" cy="127840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100000"/>
            </a:lnSpc>
            <a:spcBef>
              <a:spcPct val="0"/>
            </a:spcBef>
            <a:spcAft>
              <a:spcPct val="35000"/>
            </a:spcAft>
            <a:buNone/>
          </a:pPr>
          <a:r>
            <a:rPr lang="en-US" sz="2100" kern="1200" dirty="0">
              <a:latin typeface="Calibri"/>
              <a:ea typeface="Calibri"/>
              <a:cs typeface="Calibri"/>
            </a:rPr>
            <a:t>Replicate graphs produced by the previous iterations of the SASI-meter program.</a:t>
          </a:r>
        </a:p>
      </dsp:txBody>
      <dsp:txXfrm>
        <a:off x="62407" y="365235"/>
        <a:ext cx="5036465" cy="1153593"/>
      </dsp:txXfrm>
    </dsp:sp>
    <dsp:sp modelId="{75302446-1406-48CC-8399-03A0272CB7E7}">
      <dsp:nvSpPr>
        <dsp:cNvPr id="0" name=""/>
        <dsp:cNvSpPr/>
      </dsp:nvSpPr>
      <dsp:spPr>
        <a:xfrm>
          <a:off x="0" y="1641716"/>
          <a:ext cx="5161279" cy="127840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Calibri"/>
              <a:ea typeface="Calibri"/>
              <a:cs typeface="Calibri"/>
            </a:rPr>
            <a:t>Include neutrino-based detection in future paper.</a:t>
          </a:r>
        </a:p>
      </dsp:txBody>
      <dsp:txXfrm>
        <a:off x="62407" y="1704123"/>
        <a:ext cx="5036465" cy="1153593"/>
      </dsp:txXfrm>
    </dsp:sp>
    <dsp:sp modelId="{61FA54F8-1C68-4BE7-A379-B24E1A35CA91}">
      <dsp:nvSpPr>
        <dsp:cNvPr id="0" name=""/>
        <dsp:cNvSpPr/>
      </dsp:nvSpPr>
      <dsp:spPr>
        <a:xfrm>
          <a:off x="0" y="2980603"/>
          <a:ext cx="5161279" cy="127840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Calibri"/>
              <a:ea typeface="Calibri"/>
              <a:cs typeface="Calibri"/>
            </a:rPr>
            <a:t>Using the new detection methods, find evidence of SASI from core collapse supernovae in observed gravitational waves</a:t>
          </a:r>
        </a:p>
      </dsp:txBody>
      <dsp:txXfrm>
        <a:off x="62407" y="3043010"/>
        <a:ext cx="5036465" cy="11535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308183-DD2A-4580-9A30-DFE60E5FC30B}" type="datetimeFigureOut">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AD3A6-F331-423D-862F-62419BA4C454}" type="slidenum">
              <a:t>‹#›</a:t>
            </a:fld>
            <a:endParaRPr lang="en-US"/>
          </a:p>
        </p:txBody>
      </p:sp>
    </p:spTree>
    <p:extLst>
      <p:ext uri="{BB962C8B-B14F-4D97-AF65-F5344CB8AC3E}">
        <p14:creationId xmlns:p14="http://schemas.microsoft.com/office/powerpoint/2010/main" val="41111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General introduction slide</a:t>
            </a:r>
          </a:p>
        </p:txBody>
      </p:sp>
      <p:sp>
        <p:nvSpPr>
          <p:cNvPr id="4" name="Slide Number Placeholder 3"/>
          <p:cNvSpPr>
            <a:spLocks noGrp="1"/>
          </p:cNvSpPr>
          <p:nvPr>
            <p:ph type="sldNum" sz="quarter" idx="5"/>
          </p:nvPr>
        </p:nvSpPr>
        <p:spPr/>
        <p:txBody>
          <a:bodyPr/>
          <a:lstStyle/>
          <a:p>
            <a:fld id="{716B40E1-6B58-6542-B459-683BEC69D23B}" type="slidenum">
              <a:rPr lang="en-US" smtClean="0"/>
              <a:t>3</a:t>
            </a:fld>
            <a:endParaRPr lang="en-US"/>
          </a:p>
        </p:txBody>
      </p:sp>
    </p:spTree>
    <p:extLst>
      <p:ext uri="{BB962C8B-B14F-4D97-AF65-F5344CB8AC3E}">
        <p14:creationId xmlns:p14="http://schemas.microsoft.com/office/powerpoint/2010/main" val="293051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Full text slide</a:t>
            </a:r>
          </a:p>
        </p:txBody>
      </p:sp>
      <p:sp>
        <p:nvSpPr>
          <p:cNvPr id="4" name="Slide Number Placeholder 3"/>
          <p:cNvSpPr>
            <a:spLocks noGrp="1"/>
          </p:cNvSpPr>
          <p:nvPr>
            <p:ph type="sldNum" sz="quarter" idx="5"/>
          </p:nvPr>
        </p:nvSpPr>
        <p:spPr/>
        <p:txBody>
          <a:bodyPr/>
          <a:lstStyle/>
          <a:p>
            <a:fld id="{716B40E1-6B58-6542-B459-683BEC69D23B}" type="slidenum">
              <a:rPr lang="en-US" smtClean="0"/>
              <a:t>4</a:t>
            </a:fld>
            <a:endParaRPr lang="en-US"/>
          </a:p>
        </p:txBody>
      </p:sp>
    </p:spTree>
    <p:extLst>
      <p:ext uri="{BB962C8B-B14F-4D97-AF65-F5344CB8AC3E}">
        <p14:creationId xmlns:p14="http://schemas.microsoft.com/office/powerpoint/2010/main" val="324295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Full text slide</a:t>
            </a:r>
          </a:p>
        </p:txBody>
      </p:sp>
      <p:sp>
        <p:nvSpPr>
          <p:cNvPr id="4" name="Slide Number Placeholder 3"/>
          <p:cNvSpPr>
            <a:spLocks noGrp="1"/>
          </p:cNvSpPr>
          <p:nvPr>
            <p:ph type="sldNum" sz="quarter" idx="5"/>
          </p:nvPr>
        </p:nvSpPr>
        <p:spPr/>
        <p:txBody>
          <a:bodyPr/>
          <a:lstStyle/>
          <a:p>
            <a:fld id="{716B40E1-6B58-6542-B459-683BEC69D23B}" type="slidenum">
              <a:rPr lang="en-US" smtClean="0"/>
              <a:t>5</a:t>
            </a:fld>
            <a:endParaRPr lang="en-US"/>
          </a:p>
        </p:txBody>
      </p:sp>
    </p:spTree>
    <p:extLst>
      <p:ext uri="{BB962C8B-B14F-4D97-AF65-F5344CB8AC3E}">
        <p14:creationId xmlns:p14="http://schemas.microsoft.com/office/powerpoint/2010/main" val="3242954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6F242-7079-28C7-3F19-F85484C756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ECEA4F-4CFA-FA84-6465-05C0B365AE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23F957-4612-2200-BEA2-E2DC634FAC15}"/>
              </a:ext>
            </a:extLst>
          </p:cNvPr>
          <p:cNvSpPr>
            <a:spLocks noGrp="1"/>
          </p:cNvSpPr>
          <p:nvPr>
            <p:ph type="body" idx="1"/>
          </p:nvPr>
        </p:nvSpPr>
        <p:spPr/>
        <p:txBody>
          <a:bodyPr/>
          <a:lstStyle/>
          <a:p>
            <a:r>
              <a:rPr lang="en-US"/>
              <a:t>Full text slide</a:t>
            </a:r>
          </a:p>
        </p:txBody>
      </p:sp>
      <p:sp>
        <p:nvSpPr>
          <p:cNvPr id="4" name="Slide Number Placeholder 3">
            <a:extLst>
              <a:ext uri="{FF2B5EF4-FFF2-40B4-BE49-F238E27FC236}">
                <a16:creationId xmlns:a16="http://schemas.microsoft.com/office/drawing/2014/main" id="{09F9E009-3F7B-0A68-955A-37D926B6C294}"/>
              </a:ext>
            </a:extLst>
          </p:cNvPr>
          <p:cNvSpPr>
            <a:spLocks noGrp="1"/>
          </p:cNvSpPr>
          <p:nvPr>
            <p:ph type="sldNum" sz="quarter" idx="5"/>
          </p:nvPr>
        </p:nvSpPr>
        <p:spPr/>
        <p:txBody>
          <a:bodyPr/>
          <a:lstStyle/>
          <a:p>
            <a:fld id="{716B40E1-6B58-6542-B459-683BEC69D23B}" type="slidenum">
              <a:rPr lang="en-US" smtClean="0"/>
              <a:t>6</a:t>
            </a:fld>
            <a:endParaRPr lang="en-US"/>
          </a:p>
        </p:txBody>
      </p:sp>
    </p:spTree>
    <p:extLst>
      <p:ext uri="{BB962C8B-B14F-4D97-AF65-F5344CB8AC3E}">
        <p14:creationId xmlns:p14="http://schemas.microsoft.com/office/powerpoint/2010/main" val="3140169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E2A2E-8382-73AE-805C-3B528CF6C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4D5BF6-C4BA-CC5F-F2AE-7A7288D3E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4DE5A-3CA7-6B3F-7697-2703D2BC5A12}"/>
              </a:ext>
            </a:extLst>
          </p:cNvPr>
          <p:cNvSpPr>
            <a:spLocks noGrp="1"/>
          </p:cNvSpPr>
          <p:nvPr>
            <p:ph type="body" idx="1"/>
          </p:nvPr>
        </p:nvSpPr>
        <p:spPr/>
        <p:txBody>
          <a:bodyPr/>
          <a:lstStyle/>
          <a:p>
            <a:r>
              <a:rPr lang="en-US"/>
              <a:t>Full text slide</a:t>
            </a:r>
          </a:p>
        </p:txBody>
      </p:sp>
      <p:sp>
        <p:nvSpPr>
          <p:cNvPr id="4" name="Slide Number Placeholder 3">
            <a:extLst>
              <a:ext uri="{FF2B5EF4-FFF2-40B4-BE49-F238E27FC236}">
                <a16:creationId xmlns:a16="http://schemas.microsoft.com/office/drawing/2014/main" id="{DBBB7CFD-EB21-C016-C1F1-6D2916E93537}"/>
              </a:ext>
            </a:extLst>
          </p:cNvPr>
          <p:cNvSpPr>
            <a:spLocks noGrp="1"/>
          </p:cNvSpPr>
          <p:nvPr>
            <p:ph type="sldNum" sz="quarter" idx="5"/>
          </p:nvPr>
        </p:nvSpPr>
        <p:spPr/>
        <p:txBody>
          <a:bodyPr/>
          <a:lstStyle/>
          <a:p>
            <a:fld id="{716B40E1-6B58-6542-B459-683BEC69D23B}" type="slidenum">
              <a:rPr lang="en-US" smtClean="0"/>
              <a:t>7</a:t>
            </a:fld>
            <a:endParaRPr lang="en-US"/>
          </a:p>
        </p:txBody>
      </p:sp>
    </p:spTree>
    <p:extLst>
      <p:ext uri="{BB962C8B-B14F-4D97-AF65-F5344CB8AC3E}">
        <p14:creationId xmlns:p14="http://schemas.microsoft.com/office/powerpoint/2010/main" val="366052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55EFA-4C4B-CE72-B719-2116E9C39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A58FE5-C46E-5AC3-68CC-F5353700BC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05650B-9847-4963-9F04-765D9C8F86A8}"/>
              </a:ext>
            </a:extLst>
          </p:cNvPr>
          <p:cNvSpPr>
            <a:spLocks noGrp="1"/>
          </p:cNvSpPr>
          <p:nvPr>
            <p:ph type="body" idx="1"/>
          </p:nvPr>
        </p:nvSpPr>
        <p:spPr/>
        <p:txBody>
          <a:bodyPr/>
          <a:lstStyle/>
          <a:p>
            <a:r>
              <a:rPr lang="en-US"/>
              <a:t>Full text slide</a:t>
            </a:r>
          </a:p>
        </p:txBody>
      </p:sp>
      <p:sp>
        <p:nvSpPr>
          <p:cNvPr id="4" name="Slide Number Placeholder 3">
            <a:extLst>
              <a:ext uri="{FF2B5EF4-FFF2-40B4-BE49-F238E27FC236}">
                <a16:creationId xmlns:a16="http://schemas.microsoft.com/office/drawing/2014/main" id="{64C81A80-A273-BC71-6603-FEA5B2033C15}"/>
              </a:ext>
            </a:extLst>
          </p:cNvPr>
          <p:cNvSpPr>
            <a:spLocks noGrp="1"/>
          </p:cNvSpPr>
          <p:nvPr>
            <p:ph type="sldNum" sz="quarter" idx="5"/>
          </p:nvPr>
        </p:nvSpPr>
        <p:spPr/>
        <p:txBody>
          <a:bodyPr/>
          <a:lstStyle/>
          <a:p>
            <a:fld id="{716B40E1-6B58-6542-B459-683BEC69D23B}" type="slidenum">
              <a:rPr lang="en-US" smtClean="0"/>
              <a:t>8</a:t>
            </a:fld>
            <a:endParaRPr lang="en-US"/>
          </a:p>
        </p:txBody>
      </p:sp>
    </p:spTree>
    <p:extLst>
      <p:ext uri="{BB962C8B-B14F-4D97-AF65-F5344CB8AC3E}">
        <p14:creationId xmlns:p14="http://schemas.microsoft.com/office/powerpoint/2010/main" val="2981525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31487-0295-0C89-26B4-0CA2F0BBF0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C8E2A-B713-3202-5E2A-F415EE9A7F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81A0D1-D4BA-3092-ECCF-8025ED323E7A}"/>
              </a:ext>
            </a:extLst>
          </p:cNvPr>
          <p:cNvSpPr>
            <a:spLocks noGrp="1"/>
          </p:cNvSpPr>
          <p:nvPr>
            <p:ph type="body" idx="1"/>
          </p:nvPr>
        </p:nvSpPr>
        <p:spPr/>
        <p:txBody>
          <a:bodyPr/>
          <a:lstStyle/>
          <a:p>
            <a:r>
              <a:rPr lang="en-US"/>
              <a:t>Full text slide</a:t>
            </a:r>
          </a:p>
        </p:txBody>
      </p:sp>
      <p:sp>
        <p:nvSpPr>
          <p:cNvPr id="4" name="Slide Number Placeholder 3">
            <a:extLst>
              <a:ext uri="{FF2B5EF4-FFF2-40B4-BE49-F238E27FC236}">
                <a16:creationId xmlns:a16="http://schemas.microsoft.com/office/drawing/2014/main" id="{9C8CFFD9-7AF4-15B6-1B95-BF15DA7CBB63}"/>
              </a:ext>
            </a:extLst>
          </p:cNvPr>
          <p:cNvSpPr>
            <a:spLocks noGrp="1"/>
          </p:cNvSpPr>
          <p:nvPr>
            <p:ph type="sldNum" sz="quarter" idx="5"/>
          </p:nvPr>
        </p:nvSpPr>
        <p:spPr/>
        <p:txBody>
          <a:bodyPr/>
          <a:lstStyle/>
          <a:p>
            <a:fld id="{716B40E1-6B58-6542-B459-683BEC69D23B}" type="slidenum">
              <a:rPr lang="en-US" smtClean="0"/>
              <a:t>9</a:t>
            </a:fld>
            <a:endParaRPr lang="en-US"/>
          </a:p>
        </p:txBody>
      </p:sp>
    </p:spTree>
    <p:extLst>
      <p:ext uri="{BB962C8B-B14F-4D97-AF65-F5344CB8AC3E}">
        <p14:creationId xmlns:p14="http://schemas.microsoft.com/office/powerpoint/2010/main" val="179164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B1E88-C588-4723-5384-1DBF02416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B9E45F-AADF-BF77-9AAE-757A642D2B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55DFDF-77DC-2985-8121-92FFD9DA8AAF}"/>
              </a:ext>
            </a:extLst>
          </p:cNvPr>
          <p:cNvSpPr>
            <a:spLocks noGrp="1"/>
          </p:cNvSpPr>
          <p:nvPr>
            <p:ph type="body" idx="1"/>
          </p:nvPr>
        </p:nvSpPr>
        <p:spPr/>
        <p:txBody>
          <a:bodyPr/>
          <a:lstStyle/>
          <a:p>
            <a:r>
              <a:rPr lang="en-US"/>
              <a:t>Full text slide</a:t>
            </a:r>
          </a:p>
        </p:txBody>
      </p:sp>
      <p:sp>
        <p:nvSpPr>
          <p:cNvPr id="4" name="Slide Number Placeholder 3">
            <a:extLst>
              <a:ext uri="{FF2B5EF4-FFF2-40B4-BE49-F238E27FC236}">
                <a16:creationId xmlns:a16="http://schemas.microsoft.com/office/drawing/2014/main" id="{5FC0C133-CA4A-2F88-6C49-1910CB73FFED}"/>
              </a:ext>
            </a:extLst>
          </p:cNvPr>
          <p:cNvSpPr>
            <a:spLocks noGrp="1"/>
          </p:cNvSpPr>
          <p:nvPr>
            <p:ph type="sldNum" sz="quarter" idx="5"/>
          </p:nvPr>
        </p:nvSpPr>
        <p:spPr/>
        <p:txBody>
          <a:bodyPr/>
          <a:lstStyle/>
          <a:p>
            <a:fld id="{716B40E1-6B58-6542-B459-683BEC69D23B}" type="slidenum">
              <a:rPr lang="en-US" smtClean="0"/>
              <a:t>10</a:t>
            </a:fld>
            <a:endParaRPr lang="en-US"/>
          </a:p>
        </p:txBody>
      </p:sp>
    </p:spTree>
    <p:extLst>
      <p:ext uri="{BB962C8B-B14F-4D97-AF65-F5344CB8AC3E}">
        <p14:creationId xmlns:p14="http://schemas.microsoft.com/office/powerpoint/2010/main" val="1128964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59617-1FC7-4247-37EB-98433EC26C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D54CB2-58C9-6D3B-DC67-16696BF363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591039-C2D7-F461-A4C2-E5A641CE2525}"/>
              </a:ext>
            </a:extLst>
          </p:cNvPr>
          <p:cNvSpPr>
            <a:spLocks noGrp="1"/>
          </p:cNvSpPr>
          <p:nvPr>
            <p:ph type="body" idx="1"/>
          </p:nvPr>
        </p:nvSpPr>
        <p:spPr/>
        <p:txBody>
          <a:bodyPr/>
          <a:lstStyle/>
          <a:p>
            <a:r>
              <a:rPr lang="en-US"/>
              <a:t>Full text slide</a:t>
            </a:r>
          </a:p>
        </p:txBody>
      </p:sp>
      <p:sp>
        <p:nvSpPr>
          <p:cNvPr id="4" name="Slide Number Placeholder 3">
            <a:extLst>
              <a:ext uri="{FF2B5EF4-FFF2-40B4-BE49-F238E27FC236}">
                <a16:creationId xmlns:a16="http://schemas.microsoft.com/office/drawing/2014/main" id="{072ADD3D-3563-A708-F5C7-6E6770EC3D39}"/>
              </a:ext>
            </a:extLst>
          </p:cNvPr>
          <p:cNvSpPr>
            <a:spLocks noGrp="1"/>
          </p:cNvSpPr>
          <p:nvPr>
            <p:ph type="sldNum" sz="quarter" idx="5"/>
          </p:nvPr>
        </p:nvSpPr>
        <p:spPr/>
        <p:txBody>
          <a:bodyPr/>
          <a:lstStyle/>
          <a:p>
            <a:fld id="{716B40E1-6B58-6542-B459-683BEC69D23B}" type="slidenum">
              <a:rPr lang="en-US" smtClean="0"/>
              <a:t>11</a:t>
            </a:fld>
            <a:endParaRPr lang="en-US"/>
          </a:p>
        </p:txBody>
      </p:sp>
    </p:spTree>
    <p:extLst>
      <p:ext uri="{BB962C8B-B14F-4D97-AF65-F5344CB8AC3E}">
        <p14:creationId xmlns:p14="http://schemas.microsoft.com/office/powerpoint/2010/main" val="1588576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r and Eag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720433-1BF1-DD46-86BC-2B9E6B0DF805}"/>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mbry-Riddle wordmark.">
            <a:extLst>
              <a:ext uri="{FF2B5EF4-FFF2-40B4-BE49-F238E27FC236}">
                <a16:creationId xmlns:a16="http://schemas.microsoft.com/office/drawing/2014/main" id="{D5C2ECB1-A06C-5C4F-BDAC-D3DA513A00D7}"/>
              </a:ext>
            </a:extLst>
          </p:cNvPr>
          <p:cNvPicPr>
            <a:picLocks noChangeAspect="1"/>
          </p:cNvPicPr>
          <p:nvPr userDrawn="1"/>
        </p:nvPicPr>
        <p:blipFill>
          <a:blip r:embed="rId2"/>
          <a:stretch>
            <a:fillRect/>
          </a:stretch>
        </p:blipFill>
        <p:spPr>
          <a:xfrm>
            <a:off x="10117874" y="332678"/>
            <a:ext cx="1828800" cy="304800"/>
          </a:xfrm>
          <a:prstGeom prst="rect">
            <a:avLst/>
          </a:prstGeom>
        </p:spPr>
      </p:pic>
    </p:spTree>
    <p:extLst>
      <p:ext uri="{BB962C8B-B14F-4D97-AF65-F5344CB8AC3E}">
        <p14:creationId xmlns:p14="http://schemas.microsoft.com/office/powerpoint/2010/main" val="2600460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hoto Blue Overla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30631"/>
            <a:ext cx="12191999" cy="6727368"/>
          </a:xfrm>
        </p:spPr>
        <p:txBody>
          <a:bodyPr rtlCol="0">
            <a:normAutofit/>
          </a:bodyPr>
          <a:lstStyle/>
          <a:p>
            <a:pPr lvl="0"/>
            <a:endParaRPr lang="id-ID" noProof="0"/>
          </a:p>
        </p:txBody>
      </p:sp>
      <p:sp>
        <p:nvSpPr>
          <p:cNvPr id="6" name="Rectangle 5">
            <a:extLst>
              <a:ext uri="{FF2B5EF4-FFF2-40B4-BE49-F238E27FC236}">
                <a16:creationId xmlns:a16="http://schemas.microsoft.com/office/drawing/2014/main" id="{4399BA26-EDCB-AC4B-9868-01158775465D}"/>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2EFEF6E-DFBA-9E4C-94AE-F73781D3D919}"/>
              </a:ext>
              <a:ext uri="{C183D7F6-B498-43B3-948B-1728B52AA6E4}">
                <adec:decorative xmlns:adec="http://schemas.microsoft.com/office/drawing/2017/decorative" val="1"/>
              </a:ext>
            </a:extLst>
          </p:cNvPr>
          <p:cNvSpPr/>
          <p:nvPr userDrawn="1"/>
        </p:nvSpPr>
        <p:spPr>
          <a:xfrm>
            <a:off x="1" y="130632"/>
            <a:ext cx="12191999" cy="6727368"/>
          </a:xfrm>
          <a:prstGeom prst="rect">
            <a:avLst/>
          </a:prstGeom>
          <a:solidFill>
            <a:srgbClr val="00509A">
              <a:alpha val="88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51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81_22D7F10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2.jpe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hyperlink" Target="https://chandra.harvard.edu/photo/2024/cas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50_CF8036C9.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6.png"/><Relationship Id="rId7"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iopscience.iop.org/article/10.3847/2041-8205/829/1/L14/pdf" TargetMode="External"/><Relationship Id="rId11" Type="http://schemas.microsoft.com/office/2007/relationships/diagramDrawing" Target="../diagrams/drawing1.xml"/><Relationship Id="rId5" Type="http://schemas.openxmlformats.org/officeDocument/2006/relationships/image" Target="../media/image8.jpeg"/><Relationship Id="rId10" Type="http://schemas.openxmlformats.org/officeDocument/2006/relationships/diagramColors" Target="../diagrams/colors1.xml"/><Relationship Id="rId4" Type="http://schemas.openxmlformats.org/officeDocument/2006/relationships/image" Target="../media/image7.jpeg"/><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9.png"/><Relationship Id="rId7" Type="http://schemas.openxmlformats.org/officeDocument/2006/relationships/hyperlink" Target="https://doi.org/10.1103/PhysRevD.107.083017" TargetMode="Externa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doi.org/10.1007/978-981-15-4702-7_21-1" TargetMode="External"/><Relationship Id="rId11" Type="http://schemas.openxmlformats.org/officeDocument/2006/relationships/diagramColors" Target="../diagrams/colors2.xml"/><Relationship Id="rId5" Type="http://schemas.openxmlformats.org/officeDocument/2006/relationships/image" Target="../media/image11.png"/><Relationship Id="rId10" Type="http://schemas.openxmlformats.org/officeDocument/2006/relationships/diagramQuickStyle" Target="../diagrams/quickStyle2.xml"/><Relationship Id="rId4" Type="http://schemas.openxmlformats.org/officeDocument/2006/relationships/image" Target="../media/image10.png"/><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2.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hyperlink" Target="https://doi.org/10.1103/PhysRevD.107.083017" TargetMode="External"/><Relationship Id="rId4" Type="http://schemas.microsoft.com/office/2007/relationships/hdphoto" Target="../media/hdphoto1.wdp"/><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hyperlink" Target="https://gwburst.gitlab.io/documentation/latest/html/flowchart.html" TargetMode="External"/><Relationship Id="rId4" Type="http://schemas.openxmlformats.org/officeDocument/2006/relationships/diagramLayout" Target="../diagrams/layout4.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5.png"/><Relationship Id="rId7" Type="http://schemas.openxmlformats.org/officeDocument/2006/relationships/diagramQuickStyle" Target="../diagrams/quickStyle5.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hyperlink" Target="https://gwburst.gitlab.io/documentation/latest/html/flowchart.html" TargetMode="External"/><Relationship Id="rId4" Type="http://schemas.openxmlformats.org/officeDocument/2006/relationships/image" Target="../media/image16.png"/><Relationship Id="rId9" Type="http://schemas.microsoft.com/office/2007/relationships/diagramDrawing" Target="../diagrams/drawing5.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6.xml"/><Relationship Id="rId11" Type="http://schemas.openxmlformats.org/officeDocument/2006/relationships/hyperlink" Target="https://doi.org/10.1103/PhysRevD.107.083017" TargetMode="External"/><Relationship Id="rId5" Type="http://schemas.openxmlformats.org/officeDocument/2006/relationships/diagramQuickStyle" Target="../diagrams/quickStyle6.xml"/><Relationship Id="rId10" Type="http://schemas.openxmlformats.org/officeDocument/2006/relationships/image" Target="../media/image19.png"/><Relationship Id="rId4" Type="http://schemas.openxmlformats.org/officeDocument/2006/relationships/diagramLayout" Target="../diagrams/layout6.xm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4181BB-12C5-344A-B7F3-8149BB1F132D}"/>
              </a:ext>
            </a:extLst>
          </p:cNvPr>
          <p:cNvSpPr txBox="1">
            <a:spLocks noGrp="1"/>
          </p:cNvSpPr>
          <p:nvPr>
            <p:ph type="title" idx="4294967295"/>
          </p:nvPr>
        </p:nvSpPr>
        <p:spPr>
          <a:xfrm>
            <a:off x="1963024" y="2162854"/>
            <a:ext cx="7928994" cy="2708410"/>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lnSpc>
                <a:spcPct val="100000"/>
              </a:lnSpc>
              <a:spcBef>
                <a:spcPts val="0"/>
              </a:spcBef>
              <a:tabLst>
                <a:tab pos="3590925" algn="l"/>
              </a:tabLst>
              <a:defRPr/>
            </a:pPr>
            <a:r>
              <a:rPr lang="en-US" sz="2800" b="1" spc="300" dirty="0">
                <a:solidFill>
                  <a:schemeClr val="bg1"/>
                </a:solidFill>
                <a:ea typeface="+mj-lt"/>
                <a:cs typeface="+mj-lt"/>
              </a:rPr>
              <a:t>IMPROVING THE DETECTION AND CHARACTERIZATION OF STANDING ACCRETION SHOCK INSTABILITY USING GRAVITATIONAL WAVES</a:t>
            </a:r>
            <a:br>
              <a:rPr lang="en-US" sz="2800" b="1" spc="300" dirty="0">
                <a:solidFill>
                  <a:schemeClr val="bg1"/>
                </a:solidFill>
                <a:ea typeface="+mj-lt"/>
                <a:cs typeface="+mj-lt"/>
              </a:rPr>
            </a:br>
            <a:br>
              <a:rPr lang="en-US" sz="2800" b="1" spc="300" dirty="0">
                <a:ea typeface="+mj-lt"/>
                <a:cs typeface="+mj-lt"/>
              </a:rPr>
            </a:br>
            <a:r>
              <a:rPr lang="en-US" sz="1600" b="1" spc="300" dirty="0">
                <a:solidFill>
                  <a:schemeClr val="bg1"/>
                </a:solidFill>
                <a:ea typeface="+mj-lt"/>
                <a:cs typeface="+mj-lt"/>
              </a:rPr>
              <a:t>-DR ZANOLIN-</a:t>
            </a:r>
            <a:br>
              <a:rPr lang="en-US" sz="2800" b="1" spc="300" dirty="0">
                <a:ea typeface="+mj-lt"/>
                <a:cs typeface="+mj-lt"/>
              </a:rPr>
            </a:br>
            <a:r>
              <a:rPr lang="en-US" sz="1400" b="1" spc="300" dirty="0">
                <a:solidFill>
                  <a:schemeClr val="bg1"/>
                </a:solidFill>
              </a:rPr>
              <a:t>-MIRIAM BIEHLE-</a:t>
            </a:r>
          </a:p>
        </p:txBody>
      </p:sp>
      <p:pic>
        <p:nvPicPr>
          <p:cNvPr id="2" name="Picture 1" descr="A blue circle with white text&#10;&#10;AI-generated content may be incorrect.">
            <a:extLst>
              <a:ext uri="{FF2B5EF4-FFF2-40B4-BE49-F238E27FC236}">
                <a16:creationId xmlns:a16="http://schemas.microsoft.com/office/drawing/2014/main" id="{7E53106D-6260-C018-030A-272A14125BC4}"/>
              </a:ext>
            </a:extLst>
          </p:cNvPr>
          <p:cNvPicPr>
            <a:picLocks noChangeAspect="1"/>
          </p:cNvPicPr>
          <p:nvPr/>
        </p:nvPicPr>
        <p:blipFill>
          <a:blip r:embed="rId4"/>
          <a:srcRect l="3204" t="5063" r="2530" b="6013"/>
          <a:stretch/>
        </p:blipFill>
        <p:spPr>
          <a:xfrm>
            <a:off x="393057" y="4871072"/>
            <a:ext cx="1818471" cy="1763974"/>
          </a:xfrm>
          <a:prstGeom prst="flowChartConnector">
            <a:avLst/>
          </a:prstGeom>
        </p:spPr>
      </p:pic>
      <p:pic>
        <p:nvPicPr>
          <p:cNvPr id="4" name="Picture 3" descr="https://spacegrant.arizona.edu/sites/spacegrant.arizona.edu/files/about/logos/azsgc_logo_transparent_lg.png">
            <a:extLst>
              <a:ext uri="{FF2B5EF4-FFF2-40B4-BE49-F238E27FC236}">
                <a16:creationId xmlns:a16="http://schemas.microsoft.com/office/drawing/2014/main" id="{1F22622C-9CDF-9FD3-A64E-1D44A58A7633}"/>
              </a:ext>
            </a:extLst>
          </p:cNvPr>
          <p:cNvPicPr>
            <a:picLocks noChangeAspect="1"/>
          </p:cNvPicPr>
          <p:nvPr/>
        </p:nvPicPr>
        <p:blipFill>
          <a:blip r:embed="rId5"/>
          <a:stretch>
            <a:fillRect/>
          </a:stretch>
        </p:blipFill>
        <p:spPr>
          <a:xfrm>
            <a:off x="10488109" y="4762469"/>
            <a:ext cx="1517253" cy="1982225"/>
          </a:xfrm>
          <a:prstGeom prst="rect">
            <a:avLst/>
          </a:prstGeom>
        </p:spPr>
      </p:pic>
    </p:spTree>
    <p:extLst>
      <p:ext uri="{BB962C8B-B14F-4D97-AF65-F5344CB8AC3E}">
        <p14:creationId xmlns:p14="http://schemas.microsoft.com/office/powerpoint/2010/main" val="584577283"/>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B6546-486F-FD6F-CAF8-F990801B1D3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0793220-4385-87F0-7F65-34C393D2F69B}"/>
              </a:ext>
            </a:extLst>
          </p:cNvPr>
          <p:cNvSpPr txBox="1">
            <a:spLocks noGrp="1"/>
          </p:cNvSpPr>
          <p:nvPr>
            <p:ph type="title" idx="4294967295"/>
          </p:nvPr>
        </p:nvSpPr>
        <p:spPr>
          <a:xfrm>
            <a:off x="847345" y="1023668"/>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b="1" dirty="0">
                <a:solidFill>
                  <a:srgbClr val="00509A"/>
                </a:solidFill>
                <a:latin typeface="Arial"/>
                <a:ea typeface="Roboto"/>
                <a:cs typeface="Arial"/>
              </a:rPr>
              <a:t>Current Results</a:t>
            </a:r>
            <a:endParaRPr lang="en-US" sz="2800" b="1" i="0" u="none" strike="noStrike" kern="1200" cap="none" spc="0" normalizeH="0" baseline="0" noProof="0" dirty="0">
              <a:ln>
                <a:noFill/>
              </a:ln>
              <a:solidFill>
                <a:srgbClr val="00509A"/>
              </a:solidFill>
              <a:effectLst/>
              <a:uLnTx/>
              <a:uFillTx/>
              <a:latin typeface="Arial" panose="020B0604020202020204" pitchFamily="34" charset="0"/>
              <a:ea typeface="Roboto" panose="02000000000000000000" pitchFamily="2" charset="0"/>
              <a:cs typeface="Arial" panose="020B0604020202020204" pitchFamily="34" charset="0"/>
            </a:endParaRPr>
          </a:p>
        </p:txBody>
      </p:sp>
      <p:graphicFrame>
        <p:nvGraphicFramePr>
          <p:cNvPr id="49" name="Diagram 48">
            <a:extLst>
              <a:ext uri="{FF2B5EF4-FFF2-40B4-BE49-F238E27FC236}">
                <a16:creationId xmlns:a16="http://schemas.microsoft.com/office/drawing/2014/main" id="{D65654CC-0959-3564-287D-153840743FA0}"/>
              </a:ext>
            </a:extLst>
          </p:cNvPr>
          <p:cNvGraphicFramePr/>
          <p:nvPr/>
        </p:nvGraphicFramePr>
        <p:xfrm>
          <a:off x="731520" y="1722120"/>
          <a:ext cx="5161280" cy="4561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Rectangle 45">
            <a:extLst>
              <a:ext uri="{FF2B5EF4-FFF2-40B4-BE49-F238E27FC236}">
                <a16:creationId xmlns:a16="http://schemas.microsoft.com/office/drawing/2014/main" id="{E1152FB9-B5C7-C9C6-7D7D-EB469EFF6448}"/>
              </a:ext>
            </a:extLst>
          </p:cNvPr>
          <p:cNvSpPr>
            <a:spLocks noChangeArrowheads="1"/>
          </p:cNvSpPr>
          <p:nvPr/>
        </p:nvSpPr>
        <p:spPr bwMode="auto">
          <a:xfrm>
            <a:off x="1922" y="130726"/>
            <a:ext cx="3044615" cy="261610"/>
          </a:xfrm>
          <a:prstGeom prst="rect">
            <a:avLst/>
          </a:prstGeom>
          <a:solidFill>
            <a:srgbClr val="FCC100"/>
          </a:solidFill>
          <a:ln>
            <a:noFill/>
          </a:ln>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100" spc="300" dirty="0">
                <a:solidFill>
                  <a:schemeClr val="tx1">
                    <a:lumMod val="85000"/>
                    <a:lumOff val="15000"/>
                  </a:schemeClr>
                </a:solidFill>
                <a:latin typeface="Arial" panose="020B0604020202020204" pitchFamily="34" charset="0"/>
                <a:cs typeface="Arial" panose="020B0604020202020204" pitchFamily="34" charset="0"/>
              </a:rPr>
              <a:t>RESULTS</a:t>
            </a:r>
          </a:p>
        </p:txBody>
      </p:sp>
      <p:pic>
        <p:nvPicPr>
          <p:cNvPr id="11" name="Picture 10" descr="A graph of a normalized histogram&#10;&#10;AI-generated content may be incorrect.">
            <a:extLst>
              <a:ext uri="{FF2B5EF4-FFF2-40B4-BE49-F238E27FC236}">
                <a16:creationId xmlns:a16="http://schemas.microsoft.com/office/drawing/2014/main" id="{AC34F16C-B322-6A0A-4911-C0A6D691A271}"/>
              </a:ext>
            </a:extLst>
          </p:cNvPr>
          <p:cNvPicPr>
            <a:picLocks noChangeAspect="1"/>
          </p:cNvPicPr>
          <p:nvPr/>
        </p:nvPicPr>
        <p:blipFill>
          <a:blip r:embed="rId8"/>
          <a:stretch>
            <a:fillRect/>
          </a:stretch>
        </p:blipFill>
        <p:spPr>
          <a:xfrm>
            <a:off x="6755185" y="1289237"/>
            <a:ext cx="4867275" cy="2343150"/>
          </a:xfrm>
          <a:prstGeom prst="rect">
            <a:avLst/>
          </a:prstGeom>
        </p:spPr>
      </p:pic>
      <p:pic>
        <p:nvPicPr>
          <p:cNvPr id="12" name="Picture 11">
            <a:extLst>
              <a:ext uri="{FF2B5EF4-FFF2-40B4-BE49-F238E27FC236}">
                <a16:creationId xmlns:a16="http://schemas.microsoft.com/office/drawing/2014/main" id="{12790766-ABC0-70BD-DA07-75E8CABE869E}"/>
              </a:ext>
            </a:extLst>
          </p:cNvPr>
          <p:cNvPicPr>
            <a:picLocks noChangeAspect="1"/>
          </p:cNvPicPr>
          <p:nvPr/>
        </p:nvPicPr>
        <p:blipFill>
          <a:blip r:embed="rId9"/>
          <a:stretch>
            <a:fillRect/>
          </a:stretch>
        </p:blipFill>
        <p:spPr>
          <a:xfrm>
            <a:off x="6789084" y="3817284"/>
            <a:ext cx="4781550" cy="2343150"/>
          </a:xfrm>
          <a:prstGeom prst="rect">
            <a:avLst/>
          </a:prstGeom>
        </p:spPr>
      </p:pic>
    </p:spTree>
    <p:extLst>
      <p:ext uri="{BB962C8B-B14F-4D97-AF65-F5344CB8AC3E}">
        <p14:creationId xmlns:p14="http://schemas.microsoft.com/office/powerpoint/2010/main" val="1454253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0C403-C6CD-AF7B-96CB-A5B2253B176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3667D51-1EC6-5D65-1977-71971D21884B}"/>
              </a:ext>
            </a:extLst>
          </p:cNvPr>
          <p:cNvSpPr txBox="1">
            <a:spLocks noGrp="1"/>
          </p:cNvSpPr>
          <p:nvPr>
            <p:ph type="title" idx="4294967295"/>
          </p:nvPr>
        </p:nvSpPr>
        <p:spPr>
          <a:xfrm>
            <a:off x="847345" y="1023668"/>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b="1" dirty="0">
                <a:solidFill>
                  <a:srgbClr val="00509A"/>
                </a:solidFill>
                <a:latin typeface="Arial"/>
                <a:ea typeface="Roboto"/>
                <a:cs typeface="Arial"/>
              </a:rPr>
              <a:t>The Future of Detection</a:t>
            </a:r>
            <a:endParaRPr lang="en-US" sz="2800" b="1" i="0" u="none" strike="noStrike" kern="1200" cap="none" spc="0" normalizeH="0" baseline="0" noProof="0" dirty="0">
              <a:ln>
                <a:noFill/>
              </a:ln>
              <a:solidFill>
                <a:srgbClr val="00509A"/>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25" name="Rectangle 45">
            <a:extLst>
              <a:ext uri="{FF2B5EF4-FFF2-40B4-BE49-F238E27FC236}">
                <a16:creationId xmlns:a16="http://schemas.microsoft.com/office/drawing/2014/main" id="{A684CDAF-6069-E69D-46D3-3A5695334EC4}"/>
              </a:ext>
            </a:extLst>
          </p:cNvPr>
          <p:cNvSpPr>
            <a:spLocks noChangeArrowheads="1"/>
          </p:cNvSpPr>
          <p:nvPr/>
        </p:nvSpPr>
        <p:spPr bwMode="auto">
          <a:xfrm>
            <a:off x="1922" y="130726"/>
            <a:ext cx="3044615" cy="261610"/>
          </a:xfrm>
          <a:prstGeom prst="rect">
            <a:avLst/>
          </a:prstGeom>
          <a:solidFill>
            <a:srgbClr val="FCC100"/>
          </a:solidFill>
          <a:ln>
            <a:noFill/>
          </a:ln>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100" spc="300" dirty="0">
                <a:solidFill>
                  <a:schemeClr val="tx1">
                    <a:lumMod val="85000"/>
                    <a:lumOff val="15000"/>
                  </a:schemeClr>
                </a:solidFill>
                <a:latin typeface="Arial" panose="020B0604020202020204" pitchFamily="34" charset="0"/>
                <a:cs typeface="Arial" panose="020B0604020202020204" pitchFamily="34" charset="0"/>
              </a:rPr>
              <a:t>RESULTS</a:t>
            </a:r>
          </a:p>
        </p:txBody>
      </p:sp>
      <p:pic>
        <p:nvPicPr>
          <p:cNvPr id="16" name="Picture 15" descr="Supernova remnant Cassiopeia A imaged by the Chandra X-ray Observatory and the James Webb Space Telescope. Cassiopeia A is a roughly circular cloud of multicolored gas against a black background. The colors range from blue and purple to pink and yellow, resembling a cosmic smoke ring. The outside of the remnant appears as a mottled blue ring. Inside of the blue ring is another wide ring, made of a series of dense filaments in shades of pink, white, and orange. The center of the remnant is dominated by a network of blue filaments. There is a bright white point near the center.">
            <a:extLst>
              <a:ext uri="{FF2B5EF4-FFF2-40B4-BE49-F238E27FC236}">
                <a16:creationId xmlns:a16="http://schemas.microsoft.com/office/drawing/2014/main" id="{2C8CD333-154B-4CE8-9737-1E3C24941FA8}"/>
              </a:ext>
            </a:extLst>
          </p:cNvPr>
          <p:cNvPicPr>
            <a:picLocks noChangeAspect="1"/>
          </p:cNvPicPr>
          <p:nvPr/>
        </p:nvPicPr>
        <p:blipFill>
          <a:blip r:embed="rId3"/>
          <a:srcRect l="20567" t="121" r="22340" b="235"/>
          <a:stretch/>
        </p:blipFill>
        <p:spPr>
          <a:xfrm>
            <a:off x="6374027" y="1827916"/>
            <a:ext cx="4967727" cy="4350509"/>
          </a:xfrm>
          <a:prstGeom prst="rect">
            <a:avLst/>
          </a:prstGeom>
        </p:spPr>
      </p:pic>
      <p:graphicFrame>
        <p:nvGraphicFramePr>
          <p:cNvPr id="2624" name="Diagram 2623">
            <a:extLst>
              <a:ext uri="{FF2B5EF4-FFF2-40B4-BE49-F238E27FC236}">
                <a16:creationId xmlns:a16="http://schemas.microsoft.com/office/drawing/2014/main" id="{92E3216E-8F26-336D-A592-E9FA07A2D807}"/>
              </a:ext>
            </a:extLst>
          </p:cNvPr>
          <p:cNvGraphicFramePr/>
          <p:nvPr/>
        </p:nvGraphicFramePr>
        <p:xfrm>
          <a:off x="731520" y="1722120"/>
          <a:ext cx="5161280" cy="45618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33" name="TextBox 2632">
            <a:extLst>
              <a:ext uri="{FF2B5EF4-FFF2-40B4-BE49-F238E27FC236}">
                <a16:creationId xmlns:a16="http://schemas.microsoft.com/office/drawing/2014/main" id="{34A4F8B7-D3EA-945E-D7A8-B8453F455904}"/>
              </a:ext>
            </a:extLst>
          </p:cNvPr>
          <p:cNvSpPr txBox="1"/>
          <p:nvPr/>
        </p:nvSpPr>
        <p:spPr>
          <a:xfrm>
            <a:off x="6370320" y="6177280"/>
            <a:ext cx="331216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chemeClr val="tx2"/>
                </a:solidFill>
                <a:hlinkClick r:id="rId9">
                  <a:extLst>
                    <a:ext uri="{A12FA001-AC4F-418D-AE19-62706E023703}">
                      <ahyp:hlinkClr xmlns:ahyp="http://schemas.microsoft.com/office/drawing/2018/hyperlinkcolor" val="tx"/>
                    </a:ext>
                  </a:extLst>
                </a:hlinkClick>
              </a:rPr>
              <a:t>https://chandra.harvard.edu/photo/2024/casa/</a:t>
            </a:r>
            <a:r>
              <a:rPr lang="en-US" sz="1100" dirty="0">
                <a:solidFill>
                  <a:schemeClr val="tx2"/>
                </a:solidFill>
              </a:rPr>
              <a:t> </a:t>
            </a:r>
          </a:p>
        </p:txBody>
      </p:sp>
    </p:spTree>
    <p:extLst>
      <p:ext uri="{BB962C8B-B14F-4D97-AF65-F5344CB8AC3E}">
        <p14:creationId xmlns:p14="http://schemas.microsoft.com/office/powerpoint/2010/main" val="204663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64FBC62-D7A9-1E20-29B4-134E3375DD6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50469A8-AC12-2B37-C08E-92E60E18A4C2}"/>
              </a:ext>
            </a:extLst>
          </p:cNvPr>
          <p:cNvSpPr txBox="1">
            <a:spLocks noGrp="1"/>
          </p:cNvSpPr>
          <p:nvPr>
            <p:ph type="title" idx="4294967295"/>
          </p:nvPr>
        </p:nvSpPr>
        <p:spPr>
          <a:xfrm>
            <a:off x="2126998" y="1632347"/>
            <a:ext cx="7928994" cy="3595832"/>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lnSpc>
                <a:spcPct val="150000"/>
              </a:lnSpc>
              <a:spcBef>
                <a:spcPts val="0"/>
              </a:spcBef>
              <a:tabLst>
                <a:tab pos="3590925" algn="l"/>
              </a:tabLst>
              <a:defRPr/>
            </a:pPr>
            <a:r>
              <a:rPr lang="en-US" sz="2800" b="1" spc="300" dirty="0">
                <a:solidFill>
                  <a:schemeClr val="bg1"/>
                </a:solidFill>
                <a:ea typeface="+mj-lt"/>
                <a:cs typeface="+mj-lt"/>
              </a:rPr>
              <a:t>Special Thanks</a:t>
            </a:r>
            <a:br>
              <a:rPr lang="en-US" sz="2800" b="1" spc="300" dirty="0">
                <a:solidFill>
                  <a:schemeClr val="bg1"/>
                </a:solidFill>
                <a:ea typeface="+mj-lt"/>
                <a:cs typeface="+mj-lt"/>
              </a:rPr>
            </a:br>
            <a:r>
              <a:rPr lang="en-US" sz="1800" b="1" spc="300" dirty="0">
                <a:solidFill>
                  <a:schemeClr val="bg1"/>
                </a:solidFill>
                <a:latin typeface="Arial"/>
                <a:ea typeface="+mj-lt"/>
                <a:cs typeface="Arial"/>
              </a:rPr>
              <a:t>-ERAU URI-</a:t>
            </a:r>
            <a:br>
              <a:rPr lang="en-US" sz="1800" b="1" spc="300" dirty="0">
                <a:solidFill>
                  <a:schemeClr val="bg1"/>
                </a:solidFill>
                <a:latin typeface="Arial"/>
                <a:ea typeface="+mj-lt"/>
                <a:cs typeface="Arial"/>
              </a:rPr>
            </a:br>
            <a:r>
              <a:rPr lang="en-US" sz="1800" b="1" spc="300" dirty="0">
                <a:solidFill>
                  <a:schemeClr val="bg1"/>
                </a:solidFill>
                <a:latin typeface="Arial"/>
                <a:ea typeface="+mj-lt"/>
                <a:cs typeface="Arial"/>
              </a:rPr>
              <a:t>-NASA SPACE GRANT-</a:t>
            </a:r>
            <a:br>
              <a:rPr lang="en-US" sz="1800" b="1" spc="300" dirty="0">
                <a:solidFill>
                  <a:schemeClr val="bg1"/>
                </a:solidFill>
                <a:latin typeface="Arial"/>
                <a:ea typeface="+mj-lt"/>
                <a:cs typeface="Arial"/>
              </a:rPr>
            </a:br>
            <a:r>
              <a:rPr lang="en-US" sz="1800" b="1" spc="300" dirty="0">
                <a:solidFill>
                  <a:schemeClr val="bg1"/>
                </a:solidFill>
                <a:latin typeface="Arial"/>
                <a:ea typeface="+mj-lt"/>
                <a:cs typeface="Arial"/>
              </a:rPr>
              <a:t>-DR ZANOLIN-</a:t>
            </a:r>
            <a:br>
              <a:rPr lang="en-US" sz="1800" b="1" spc="300" dirty="0">
                <a:latin typeface="Arial"/>
                <a:ea typeface="+mj-lt"/>
                <a:cs typeface="+mj-lt"/>
              </a:rPr>
            </a:br>
            <a:r>
              <a:rPr lang="en-US" sz="1800" b="1" spc="300" dirty="0">
                <a:solidFill>
                  <a:schemeClr val="bg1"/>
                </a:solidFill>
                <a:latin typeface="Arial"/>
                <a:cs typeface="Arial"/>
              </a:rPr>
              <a:t>-DR MUKHERJEE-</a:t>
            </a:r>
            <a:br>
              <a:rPr lang="en-US" sz="1800" b="1" spc="300" dirty="0">
                <a:latin typeface="Arial"/>
              </a:rPr>
            </a:br>
            <a:r>
              <a:rPr lang="en-US" sz="1800" b="1" spc="300" dirty="0">
                <a:solidFill>
                  <a:schemeClr val="bg1"/>
                </a:solidFill>
                <a:latin typeface="Arial"/>
                <a:cs typeface="Arial"/>
              </a:rPr>
              <a:t>-DR </a:t>
            </a:r>
            <a:r>
              <a:rPr lang="en-US" sz="1800" b="1" dirty="0">
                <a:solidFill>
                  <a:schemeClr val="bg1"/>
                </a:solidFill>
                <a:latin typeface="Arial"/>
                <a:cs typeface="Arial"/>
              </a:rPr>
              <a:t>SZCZEPAŃCZYK</a:t>
            </a:r>
            <a:r>
              <a:rPr lang="en-US" sz="1800" b="1" spc="300" dirty="0">
                <a:solidFill>
                  <a:schemeClr val="bg1"/>
                </a:solidFill>
                <a:latin typeface="Arial"/>
                <a:cs typeface="Arial"/>
              </a:rPr>
              <a:t>-</a:t>
            </a:r>
            <a:br>
              <a:rPr lang="en-US" sz="1800" b="1" spc="300" dirty="0">
                <a:latin typeface="Arial"/>
              </a:rPr>
            </a:br>
            <a:r>
              <a:rPr lang="en-US" sz="1800" b="1" spc="300" dirty="0">
                <a:solidFill>
                  <a:schemeClr val="bg1"/>
                </a:solidFill>
                <a:latin typeface="Arial"/>
                <a:cs typeface="Arial"/>
              </a:rPr>
              <a:t>-GAUKHAR NURBEK-</a:t>
            </a:r>
            <a:br>
              <a:rPr lang="en-US" sz="1800" b="1" spc="300" dirty="0">
                <a:latin typeface="Arial"/>
              </a:rPr>
            </a:br>
            <a:r>
              <a:rPr lang="en-US" sz="1800" b="1" spc="300" dirty="0">
                <a:solidFill>
                  <a:schemeClr val="bg1"/>
                </a:solidFill>
                <a:latin typeface="Arial"/>
                <a:cs typeface="Arial"/>
              </a:rPr>
              <a:t>-KYA SCHLUTERMAN-</a:t>
            </a:r>
          </a:p>
        </p:txBody>
      </p:sp>
      <p:pic>
        <p:nvPicPr>
          <p:cNvPr id="2" name="Picture 1" descr="A blue circle with white text&#10;&#10;AI-generated content may be incorrect.">
            <a:extLst>
              <a:ext uri="{FF2B5EF4-FFF2-40B4-BE49-F238E27FC236}">
                <a16:creationId xmlns:a16="http://schemas.microsoft.com/office/drawing/2014/main" id="{BEDA9BAC-DC32-5F52-FF0B-72F05B5C639D}"/>
              </a:ext>
            </a:extLst>
          </p:cNvPr>
          <p:cNvPicPr>
            <a:picLocks noChangeAspect="1"/>
          </p:cNvPicPr>
          <p:nvPr/>
        </p:nvPicPr>
        <p:blipFill>
          <a:blip r:embed="rId3"/>
          <a:srcRect l="3204" t="5063" r="2530" b="6013"/>
          <a:stretch/>
        </p:blipFill>
        <p:spPr>
          <a:xfrm>
            <a:off x="393057" y="4871072"/>
            <a:ext cx="1818471" cy="1763974"/>
          </a:xfrm>
          <a:prstGeom prst="flowChartConnector">
            <a:avLst/>
          </a:prstGeom>
        </p:spPr>
      </p:pic>
      <p:pic>
        <p:nvPicPr>
          <p:cNvPr id="4" name="Picture 3" descr="https://spacegrant.arizona.edu/sites/spacegrant.arizona.edu/files/about/logos/azsgc_logo_transparent_lg.png">
            <a:extLst>
              <a:ext uri="{FF2B5EF4-FFF2-40B4-BE49-F238E27FC236}">
                <a16:creationId xmlns:a16="http://schemas.microsoft.com/office/drawing/2014/main" id="{D1187283-1C36-050A-0F27-F473B04AC76D}"/>
              </a:ext>
            </a:extLst>
          </p:cNvPr>
          <p:cNvPicPr>
            <a:picLocks noChangeAspect="1"/>
          </p:cNvPicPr>
          <p:nvPr/>
        </p:nvPicPr>
        <p:blipFill>
          <a:blip r:embed="rId4"/>
          <a:stretch>
            <a:fillRect/>
          </a:stretch>
        </p:blipFill>
        <p:spPr>
          <a:xfrm>
            <a:off x="10488109" y="4762469"/>
            <a:ext cx="1517253" cy="1982225"/>
          </a:xfrm>
          <a:prstGeom prst="rect">
            <a:avLst/>
          </a:prstGeom>
        </p:spPr>
      </p:pic>
      <p:sp>
        <p:nvSpPr>
          <p:cNvPr id="6" name="TextBox 5">
            <a:extLst>
              <a:ext uri="{FF2B5EF4-FFF2-40B4-BE49-F238E27FC236}">
                <a16:creationId xmlns:a16="http://schemas.microsoft.com/office/drawing/2014/main" id="{9F10A289-CFFE-9634-BD1F-9FF62842BAAD}"/>
              </a:ext>
            </a:extLst>
          </p:cNvPr>
          <p:cNvSpPr txBox="1"/>
          <p:nvPr/>
        </p:nvSpPr>
        <p:spPr>
          <a:xfrm>
            <a:off x="349169" y="96455"/>
            <a:ext cx="114878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bg1"/>
                </a:solidFill>
                <a:ea typeface="+mn-lt"/>
                <a:cs typeface="+mn-lt"/>
              </a:rPr>
              <a:t>Supported in part through the Arizona NASA Space Grant Consortium, Cooperative Agreement 80NSSC20M0041.</a:t>
            </a:r>
            <a:endParaRPr lang="en-US">
              <a:solidFill>
                <a:schemeClr val="bg1"/>
              </a:solidFill>
            </a:endParaRPr>
          </a:p>
        </p:txBody>
      </p:sp>
    </p:spTree>
    <p:extLst>
      <p:ext uri="{BB962C8B-B14F-4D97-AF65-F5344CB8AC3E}">
        <p14:creationId xmlns:p14="http://schemas.microsoft.com/office/powerpoint/2010/main" val="3110023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1379CCB2-6978-7149-9FE4-4B4357A97351}"/>
              </a:ext>
            </a:extLst>
          </p:cNvPr>
          <p:cNvSpPr txBox="1">
            <a:spLocks noGrp="1"/>
          </p:cNvSpPr>
          <p:nvPr>
            <p:ph type="title" idx="4294967295"/>
          </p:nvPr>
        </p:nvSpPr>
        <p:spPr>
          <a:xfrm>
            <a:off x="642938" y="768350"/>
            <a:ext cx="7789862" cy="1181100"/>
          </a:xfrm>
          <a:prstGeom prst="rect">
            <a:avLst/>
          </a:prstGeom>
          <a:noFill/>
          <a:ln>
            <a:noFill/>
            <a:prstDash/>
          </a:ln>
          <a:effectLst/>
        </p:spPr>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id-ID" sz="3600" b="1" dirty="0">
                <a:solidFill>
                  <a:schemeClr val="bg1">
                    <a:lumMod val="50000"/>
                  </a:schemeClr>
                </a:solidFill>
                <a:ea typeface="+mj-lt"/>
                <a:cs typeface="+mj-lt"/>
              </a:rPr>
              <a:t>IMPROVING THE DETECTION AND </a:t>
            </a:r>
            <a:r>
              <a:rPr lang="id-ID" sz="3600" b="1" dirty="0">
                <a:solidFill>
                  <a:srgbClr val="7F7F7F"/>
                </a:solidFill>
                <a:ea typeface="+mj-lt"/>
                <a:cs typeface="+mj-lt"/>
              </a:rPr>
              <a:t>CHARACTERIZATION OF SASI </a:t>
            </a:r>
            <a:endParaRPr lang="en-US" sz="3600" b="1"/>
          </a:p>
        </p:txBody>
      </p:sp>
      <p:sp>
        <p:nvSpPr>
          <p:cNvPr id="7" name="Rectangle 6">
            <a:extLst>
              <a:ext uri="{FF2B5EF4-FFF2-40B4-BE49-F238E27FC236}">
                <a16:creationId xmlns:a16="http://schemas.microsoft.com/office/drawing/2014/main" id="{7EEC4F0A-92EE-E144-9CD8-DCAE41569079}"/>
              </a:ext>
            </a:extLst>
          </p:cNvPr>
          <p:cNvSpPr/>
          <p:nvPr/>
        </p:nvSpPr>
        <p:spPr>
          <a:xfrm>
            <a:off x="6031440" y="3305076"/>
            <a:ext cx="3815448" cy="954107"/>
          </a:xfrm>
          <a:prstGeom prst="rect">
            <a:avLst/>
          </a:prstGeom>
        </p:spPr>
        <p:txBody>
          <a:bodyPr wrap="square" lIns="91440" tIns="45720" rIns="91440" bIns="45720" anchor="t">
            <a:spAutoFit/>
          </a:bodyPr>
          <a:lstStyle/>
          <a:p>
            <a:pPr>
              <a:defRPr/>
            </a:pPr>
            <a:r>
              <a:rPr lang="en-US" sz="2800" b="1" dirty="0">
                <a:solidFill>
                  <a:srgbClr val="00509A"/>
                </a:solidFill>
                <a:latin typeface="Arial"/>
                <a:ea typeface="Open Sans"/>
                <a:cs typeface="Arial"/>
              </a:rPr>
              <a:t>SASI in Core Collapse Supernovae</a:t>
            </a:r>
            <a:endParaRPr lang="en-US" dirty="0"/>
          </a:p>
        </p:txBody>
      </p:sp>
      <p:sp>
        <p:nvSpPr>
          <p:cNvPr id="2" name="Rectangle 1">
            <a:extLst>
              <a:ext uri="{FF2B5EF4-FFF2-40B4-BE49-F238E27FC236}">
                <a16:creationId xmlns:a16="http://schemas.microsoft.com/office/drawing/2014/main" id="{6C43CF1B-E6FE-DE45-B99B-5D47919CDEDC}"/>
              </a:ext>
            </a:extLst>
          </p:cNvPr>
          <p:cNvSpPr/>
          <p:nvPr/>
        </p:nvSpPr>
        <p:spPr>
          <a:xfrm>
            <a:off x="6031440" y="4384088"/>
            <a:ext cx="4746627" cy="1815882"/>
          </a:xfrm>
          <a:prstGeom prst="rect">
            <a:avLst/>
          </a:prstGeom>
        </p:spPr>
        <p:txBody>
          <a:bodyPr wrap="square" lIns="91440" tIns="45720" rIns="91440" bIns="45720" anchor="t">
            <a:spAutoFit/>
          </a:bodyPr>
          <a:lstStyle/>
          <a:p>
            <a:pPr>
              <a:defRPr/>
            </a:pPr>
            <a:r>
              <a:rPr lang="en-US" sz="1400" dirty="0">
                <a:solidFill>
                  <a:schemeClr val="tx1">
                    <a:lumMod val="75000"/>
                    <a:lumOff val="25000"/>
                  </a:schemeClr>
                </a:solidFill>
              </a:rPr>
              <a:t>Core Collapse Supernovae occur when a super massive star undergoes nuclear fusion developing a dense iron core. </a:t>
            </a:r>
          </a:p>
          <a:p>
            <a:pPr>
              <a:defRPr/>
            </a:pPr>
            <a:endParaRPr lang="en-US" sz="1400" dirty="0">
              <a:solidFill>
                <a:schemeClr val="tx1">
                  <a:lumMod val="75000"/>
                  <a:lumOff val="25000"/>
                </a:schemeClr>
              </a:solidFill>
            </a:endParaRPr>
          </a:p>
          <a:p>
            <a:pPr>
              <a:defRPr/>
            </a:pPr>
            <a:r>
              <a:rPr lang="en-US" sz="1400" dirty="0">
                <a:solidFill>
                  <a:schemeClr val="tx1">
                    <a:lumMod val="75000"/>
                    <a:lumOff val="25000"/>
                  </a:schemeClr>
                </a:solidFill>
              </a:rPr>
              <a:t>When this iron core reaches 1.4M</a:t>
            </a:r>
            <a:r>
              <a:rPr lang="en-US" sz="1400" baseline="-25000" dirty="0">
                <a:solidFill>
                  <a:schemeClr val="tx1">
                    <a:lumMod val="75000"/>
                    <a:lumOff val="25000"/>
                  </a:schemeClr>
                </a:solidFill>
                <a:ea typeface="+mn-lt"/>
                <a:cs typeface="+mn-lt"/>
              </a:rPr>
              <a:t>☉ </a:t>
            </a:r>
            <a:r>
              <a:rPr lang="en-US" sz="1400" dirty="0">
                <a:solidFill>
                  <a:schemeClr val="tx1">
                    <a:lumMod val="75000"/>
                    <a:lumOff val="25000"/>
                  </a:schemeClr>
                </a:solidFill>
                <a:ea typeface="+mn-lt"/>
                <a:cs typeface="+mn-lt"/>
              </a:rPr>
              <a:t>it collapses on itself and rebounds creating a shockwave through the newly formed proto neutron star's accreting material.</a:t>
            </a:r>
          </a:p>
          <a:p>
            <a:pPr>
              <a:defRPr/>
            </a:pPr>
            <a:endParaRPr lang="en-US" sz="1400" dirty="0">
              <a:solidFill>
                <a:schemeClr val="tx1">
                  <a:lumMod val="75000"/>
                  <a:lumOff val="25000"/>
                </a:schemeClr>
              </a:solidFill>
              <a:ea typeface="+mn-lt"/>
              <a:cs typeface="+mn-lt"/>
            </a:endParaRPr>
          </a:p>
          <a:p>
            <a:pPr>
              <a:defRPr/>
            </a:pPr>
            <a:r>
              <a:rPr lang="en-US" sz="1400" dirty="0">
                <a:solidFill>
                  <a:schemeClr val="tx1">
                    <a:lumMod val="75000"/>
                    <a:lumOff val="25000"/>
                  </a:schemeClr>
                </a:solidFill>
                <a:ea typeface="+mn-lt"/>
                <a:cs typeface="+mn-lt"/>
              </a:rPr>
              <a:t>This shockwave can stall creating what is known as SASI.</a:t>
            </a:r>
          </a:p>
        </p:txBody>
      </p:sp>
      <p:pic>
        <p:nvPicPr>
          <p:cNvPr id="11" name="Picture 10" descr="Diagram of a solar system&#10;&#10;AI-generated content may be incorrect.">
            <a:extLst>
              <a:ext uri="{FF2B5EF4-FFF2-40B4-BE49-F238E27FC236}">
                <a16:creationId xmlns:a16="http://schemas.microsoft.com/office/drawing/2014/main" id="{4F9CF2EF-E298-84CA-F62B-4ADA2FA61B74}"/>
              </a:ext>
            </a:extLst>
          </p:cNvPr>
          <p:cNvPicPr>
            <a:picLocks noChangeAspect="1"/>
          </p:cNvPicPr>
          <p:nvPr/>
        </p:nvPicPr>
        <p:blipFill>
          <a:blip r:embed="rId4"/>
          <a:stretch>
            <a:fillRect/>
          </a:stretch>
        </p:blipFill>
        <p:spPr>
          <a:xfrm>
            <a:off x="1403350" y="1951990"/>
            <a:ext cx="3716020" cy="4630420"/>
          </a:xfrm>
          <a:prstGeom prst="rect">
            <a:avLst/>
          </a:prstGeom>
        </p:spPr>
      </p:pic>
      <p:sp>
        <p:nvSpPr>
          <p:cNvPr id="3" name="TextBox 2">
            <a:extLst>
              <a:ext uri="{FF2B5EF4-FFF2-40B4-BE49-F238E27FC236}">
                <a16:creationId xmlns:a16="http://schemas.microsoft.com/office/drawing/2014/main" id="{21647E55-C7E7-1990-6DAC-B381E7FCE929}"/>
              </a:ext>
            </a:extLst>
          </p:cNvPr>
          <p:cNvSpPr txBox="1"/>
          <p:nvPr/>
        </p:nvSpPr>
        <p:spPr>
          <a:xfrm>
            <a:off x="1402080" y="6583680"/>
            <a:ext cx="346456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chemeClr val="tx2"/>
                </a:solidFill>
              </a:rPr>
              <a:t>Image credit: Colter Richardson LVK Burst Call </a:t>
            </a:r>
          </a:p>
        </p:txBody>
      </p:sp>
    </p:spTree>
    <p:extLst>
      <p:ext uri="{BB962C8B-B14F-4D97-AF65-F5344CB8AC3E}">
        <p14:creationId xmlns:p14="http://schemas.microsoft.com/office/powerpoint/2010/main" val="3481286345"/>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7AB7E3-FEDD-2F48-FD03-AC6AE66D3970}"/>
              </a:ext>
            </a:extLst>
          </p:cNvPr>
          <p:cNvPicPr>
            <a:picLocks noChangeAspect="1"/>
          </p:cNvPicPr>
          <p:nvPr/>
        </p:nvPicPr>
        <p:blipFill>
          <a:blip r:embed="rId3"/>
          <a:stretch>
            <a:fillRect/>
          </a:stretch>
        </p:blipFill>
        <p:spPr>
          <a:xfrm>
            <a:off x="6649551" y="3095940"/>
            <a:ext cx="5119797" cy="3510362"/>
          </a:xfrm>
          <a:prstGeom prst="rect">
            <a:avLst/>
          </a:prstGeom>
        </p:spPr>
      </p:pic>
      <p:sp>
        <p:nvSpPr>
          <p:cNvPr id="6" name="Title 5">
            <a:extLst>
              <a:ext uri="{FF2B5EF4-FFF2-40B4-BE49-F238E27FC236}">
                <a16:creationId xmlns:a16="http://schemas.microsoft.com/office/drawing/2014/main" id="{710D1618-924C-1F48-BC64-4C64D5363795}"/>
              </a:ext>
            </a:extLst>
          </p:cNvPr>
          <p:cNvSpPr txBox="1">
            <a:spLocks noGrp="1"/>
          </p:cNvSpPr>
          <p:nvPr>
            <p:ph type="title" idx="4294967295"/>
          </p:nvPr>
        </p:nvSpPr>
        <p:spPr>
          <a:xfrm>
            <a:off x="847345" y="1023668"/>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b="1" dirty="0">
                <a:solidFill>
                  <a:srgbClr val="00509A"/>
                </a:solidFill>
                <a:latin typeface="Arial"/>
                <a:ea typeface="Roboto"/>
                <a:cs typeface="Arial"/>
              </a:rPr>
              <a:t>What is SASI?</a:t>
            </a:r>
            <a:endParaRPr lang="en-US" sz="2800" b="1" i="0" u="none" strike="noStrike" kern="1200" cap="none" spc="0" normalizeH="0" baseline="0" noProof="0" dirty="0">
              <a:ln>
                <a:noFill/>
              </a:ln>
              <a:solidFill>
                <a:srgbClr val="00509A"/>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13" name="Rectangle 45">
            <a:extLst>
              <a:ext uri="{FF2B5EF4-FFF2-40B4-BE49-F238E27FC236}">
                <a16:creationId xmlns:a16="http://schemas.microsoft.com/office/drawing/2014/main" id="{E335FBC4-B1B4-7F49-97E0-92E5DFB3882C}"/>
              </a:ext>
            </a:extLst>
          </p:cNvPr>
          <p:cNvSpPr>
            <a:spLocks noChangeArrowheads="1"/>
          </p:cNvSpPr>
          <p:nvPr/>
        </p:nvSpPr>
        <p:spPr bwMode="auto">
          <a:xfrm>
            <a:off x="1922" y="130726"/>
            <a:ext cx="2330670" cy="261610"/>
          </a:xfrm>
          <a:prstGeom prst="rect">
            <a:avLst/>
          </a:prstGeom>
          <a:solidFill>
            <a:srgbClr val="FCC100"/>
          </a:solidFill>
          <a:ln>
            <a:noFill/>
          </a:ln>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100" spc="300" dirty="0">
                <a:solidFill>
                  <a:schemeClr val="tx1">
                    <a:lumMod val="85000"/>
                    <a:lumOff val="15000"/>
                  </a:schemeClr>
                </a:solidFill>
                <a:latin typeface="Arial"/>
                <a:cs typeface="Arial"/>
              </a:rPr>
              <a:t>INTRODUCTION</a:t>
            </a:r>
            <a:endParaRPr lang="en-US" altLang="en-US" sz="1100" spc="3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5A60248-2700-094D-9F0E-48EF242B22CF}"/>
              </a:ext>
            </a:extLst>
          </p:cNvPr>
          <p:cNvSpPr/>
          <p:nvPr/>
        </p:nvSpPr>
        <p:spPr>
          <a:xfrm>
            <a:off x="847345" y="2006929"/>
            <a:ext cx="6196344" cy="561116"/>
          </a:xfrm>
          <a:prstGeom prst="rect">
            <a:avLst/>
          </a:prstGeom>
        </p:spPr>
        <p:txBody>
          <a:bodyPr wrap="square" lIns="91440" tIns="45720" rIns="91440" bIns="45720" anchor="t">
            <a:spAutoFit/>
          </a:bodyPr>
          <a:lstStyle/>
          <a:p>
            <a:pPr>
              <a:defRPr/>
            </a:pPr>
            <a:r>
              <a:rPr lang="en-US" sz="1600" b="1" u="sng" dirty="0">
                <a:solidFill>
                  <a:schemeClr val="tx1">
                    <a:lumMod val="75000"/>
                    <a:lumOff val="25000"/>
                  </a:schemeClr>
                </a:solidFill>
                <a:latin typeface="Arial"/>
                <a:ea typeface="+mn-lt"/>
                <a:cs typeface="+mn-lt"/>
              </a:rPr>
              <a:t>S</a:t>
            </a:r>
            <a:r>
              <a:rPr lang="en-US" sz="1600" b="1" dirty="0">
                <a:solidFill>
                  <a:schemeClr val="tx1">
                    <a:lumMod val="75000"/>
                    <a:lumOff val="25000"/>
                  </a:schemeClr>
                </a:solidFill>
                <a:latin typeface="Arial"/>
                <a:ea typeface="+mn-lt"/>
                <a:cs typeface="+mn-lt"/>
              </a:rPr>
              <a:t>tanding </a:t>
            </a:r>
            <a:r>
              <a:rPr lang="en-US" sz="1600" b="1" u="sng" dirty="0">
                <a:solidFill>
                  <a:schemeClr val="tx1">
                    <a:lumMod val="75000"/>
                    <a:lumOff val="25000"/>
                  </a:schemeClr>
                </a:solidFill>
                <a:latin typeface="Arial"/>
                <a:ea typeface="+mn-lt"/>
                <a:cs typeface="+mn-lt"/>
              </a:rPr>
              <a:t>A</a:t>
            </a:r>
            <a:r>
              <a:rPr lang="en-US" sz="1600" b="1" dirty="0">
                <a:solidFill>
                  <a:schemeClr val="tx1">
                    <a:lumMod val="75000"/>
                    <a:lumOff val="25000"/>
                  </a:schemeClr>
                </a:solidFill>
                <a:latin typeface="Arial"/>
                <a:ea typeface="+mn-lt"/>
                <a:cs typeface="+mn-lt"/>
              </a:rPr>
              <a:t>ccretion </a:t>
            </a:r>
            <a:r>
              <a:rPr lang="en-US" sz="1600" b="1" u="sng" dirty="0">
                <a:solidFill>
                  <a:schemeClr val="tx1">
                    <a:lumMod val="75000"/>
                    <a:lumOff val="25000"/>
                  </a:schemeClr>
                </a:solidFill>
                <a:latin typeface="Arial"/>
                <a:ea typeface="+mn-lt"/>
                <a:cs typeface="+mn-lt"/>
              </a:rPr>
              <a:t>S</a:t>
            </a:r>
            <a:r>
              <a:rPr lang="en-US" sz="1600" b="1" dirty="0">
                <a:solidFill>
                  <a:schemeClr val="tx1">
                    <a:lumMod val="75000"/>
                    <a:lumOff val="25000"/>
                  </a:schemeClr>
                </a:solidFill>
                <a:latin typeface="Arial"/>
                <a:ea typeface="+mn-lt"/>
                <a:cs typeface="+mn-lt"/>
              </a:rPr>
              <a:t>hock </a:t>
            </a:r>
            <a:r>
              <a:rPr lang="en-US" sz="1600" b="1" u="sng" dirty="0">
                <a:solidFill>
                  <a:schemeClr val="tx1">
                    <a:lumMod val="75000"/>
                    <a:lumOff val="25000"/>
                  </a:schemeClr>
                </a:solidFill>
                <a:latin typeface="Arial"/>
                <a:ea typeface="+mn-lt"/>
                <a:cs typeface="+mn-lt"/>
              </a:rPr>
              <a:t>I</a:t>
            </a:r>
            <a:r>
              <a:rPr lang="en-US" sz="1600" b="1" dirty="0">
                <a:solidFill>
                  <a:schemeClr val="tx1">
                    <a:lumMod val="75000"/>
                    <a:lumOff val="25000"/>
                  </a:schemeClr>
                </a:solidFill>
                <a:latin typeface="Arial"/>
                <a:ea typeface="+mn-lt"/>
                <a:cs typeface="+mn-lt"/>
              </a:rPr>
              <a:t>nstability </a:t>
            </a:r>
            <a:endParaRPr lang="en-US" b="1" dirty="0">
              <a:solidFill>
                <a:schemeClr val="tx1">
                  <a:lumMod val="75000"/>
                  <a:lumOff val="25000"/>
                </a:schemeClr>
              </a:solidFill>
              <a:latin typeface="Arial"/>
              <a:cs typeface="Arial"/>
            </a:endParaRPr>
          </a:p>
          <a:p>
            <a:pPr marL="171450" indent="-171450">
              <a:lnSpc>
                <a:spcPct val="150000"/>
              </a:lnSpc>
              <a:buFont typeface="Arial" panose="020B0604020202020204" pitchFamily="34" charset="0"/>
              <a:buChar char="•"/>
              <a:defRPr/>
            </a:pPr>
            <a:endParaRPr lang="en-US" sz="1100" dirty="0">
              <a:solidFill>
                <a:schemeClr val="tx1">
                  <a:lumMod val="75000"/>
                  <a:lumOff val="25000"/>
                </a:schemeClr>
              </a:solidFill>
              <a:latin typeface="Arial" panose="020B0604020202020204" pitchFamily="34" charset="0"/>
              <a:ea typeface="Adobe Fan Heiti Std B" panose="020B0700000000000000" pitchFamily="34" charset="-128"/>
              <a:cs typeface="Arial" panose="020B0604020202020204" pitchFamily="34" charset="0"/>
            </a:endParaRPr>
          </a:p>
        </p:txBody>
      </p:sp>
      <p:pic>
        <p:nvPicPr>
          <p:cNvPr id="4" name="Picture 3" descr="A close-up of a graph&#10;&#10;AI-generated content may be incorrect.">
            <a:extLst>
              <a:ext uri="{FF2B5EF4-FFF2-40B4-BE49-F238E27FC236}">
                <a16:creationId xmlns:a16="http://schemas.microsoft.com/office/drawing/2014/main" id="{75F21BBC-E6F8-2901-6E9B-93244E560959}"/>
              </a:ext>
            </a:extLst>
          </p:cNvPr>
          <p:cNvPicPr>
            <a:picLocks noChangeAspect="1"/>
          </p:cNvPicPr>
          <p:nvPr/>
        </p:nvPicPr>
        <p:blipFill>
          <a:blip r:embed="rId4"/>
          <a:stretch>
            <a:fillRect/>
          </a:stretch>
        </p:blipFill>
        <p:spPr>
          <a:xfrm>
            <a:off x="6647476" y="3097807"/>
            <a:ext cx="5120231" cy="3511832"/>
          </a:xfrm>
          <a:prstGeom prst="rect">
            <a:avLst/>
          </a:prstGeom>
        </p:spPr>
      </p:pic>
      <p:pic>
        <p:nvPicPr>
          <p:cNvPr id="5" name="Picture 4" descr="Diagram of a diagram of a star&#10;&#10;AI-generated content may be incorrect.">
            <a:extLst>
              <a:ext uri="{FF2B5EF4-FFF2-40B4-BE49-F238E27FC236}">
                <a16:creationId xmlns:a16="http://schemas.microsoft.com/office/drawing/2014/main" id="{B9A7421E-373B-E5AC-EEB0-C6D3AE375654}"/>
              </a:ext>
            </a:extLst>
          </p:cNvPr>
          <p:cNvPicPr>
            <a:picLocks noChangeAspect="1"/>
          </p:cNvPicPr>
          <p:nvPr/>
        </p:nvPicPr>
        <p:blipFill>
          <a:blip r:embed="rId5"/>
          <a:stretch>
            <a:fillRect/>
          </a:stretch>
        </p:blipFill>
        <p:spPr>
          <a:xfrm>
            <a:off x="6642490" y="832993"/>
            <a:ext cx="5369883" cy="2348097"/>
          </a:xfrm>
          <a:prstGeom prst="rect">
            <a:avLst/>
          </a:prstGeom>
        </p:spPr>
      </p:pic>
      <p:sp>
        <p:nvSpPr>
          <p:cNvPr id="7" name="TextBox 6">
            <a:extLst>
              <a:ext uri="{FF2B5EF4-FFF2-40B4-BE49-F238E27FC236}">
                <a16:creationId xmlns:a16="http://schemas.microsoft.com/office/drawing/2014/main" id="{5AE7D3E7-9BE4-7601-2C0A-E688EEE34C35}"/>
              </a:ext>
            </a:extLst>
          </p:cNvPr>
          <p:cNvSpPr txBox="1"/>
          <p:nvPr/>
        </p:nvSpPr>
        <p:spPr>
          <a:xfrm>
            <a:off x="8933084" y="2921450"/>
            <a:ext cx="307873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chemeClr val="tx2"/>
                </a:solidFill>
              </a:rPr>
              <a:t>Image credit: Colter Richardson LVK Burst Call </a:t>
            </a:r>
          </a:p>
        </p:txBody>
      </p:sp>
      <p:sp>
        <p:nvSpPr>
          <p:cNvPr id="8" name="TextBox 7">
            <a:extLst>
              <a:ext uri="{FF2B5EF4-FFF2-40B4-BE49-F238E27FC236}">
                <a16:creationId xmlns:a16="http://schemas.microsoft.com/office/drawing/2014/main" id="{4DCF8C0E-30FA-F6EB-EE5C-41478B10D63E}"/>
              </a:ext>
            </a:extLst>
          </p:cNvPr>
          <p:cNvSpPr txBox="1"/>
          <p:nvPr/>
        </p:nvSpPr>
        <p:spPr>
          <a:xfrm>
            <a:off x="6646569" y="6538538"/>
            <a:ext cx="488824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u="sng" dirty="0">
                <a:solidFill>
                  <a:schemeClr val="tx2"/>
                </a:solidFill>
                <a:hlinkClick r:id="rId6">
                  <a:extLst>
                    <a:ext uri="{A12FA001-AC4F-418D-AE19-62706E023703}">
                      <ahyp:hlinkClr xmlns:ahyp="http://schemas.microsoft.com/office/drawing/2018/hyperlinkcolor" val="tx"/>
                    </a:ext>
                  </a:extLst>
                </a:hlinkClick>
              </a:rPr>
              <a:t>https://iopscience.iop.org/article/10.3847/2041-8205/829/1/L14/pdf</a:t>
            </a:r>
            <a:r>
              <a:rPr lang="en-US" sz="1100" u="sng" dirty="0">
                <a:solidFill>
                  <a:schemeClr val="tx2"/>
                </a:solidFill>
              </a:rPr>
              <a:t> </a:t>
            </a:r>
            <a:endParaRPr lang="en-US" sz="1100" u="sng" dirty="0">
              <a:solidFill>
                <a:schemeClr val="tx2"/>
              </a:solidFill>
              <a:hlinkClick r:id="rId6">
                <a:extLst>
                  <a:ext uri="{A12FA001-AC4F-418D-AE19-62706E023703}">
                    <ahyp:hlinkClr xmlns:ahyp="http://schemas.microsoft.com/office/drawing/2018/hyperlinkcolor" val="tx"/>
                  </a:ext>
                </a:extLst>
              </a:hlinkClick>
            </a:endParaRPr>
          </a:p>
        </p:txBody>
      </p:sp>
      <p:graphicFrame>
        <p:nvGraphicFramePr>
          <p:cNvPr id="3" name="Diagram 2">
            <a:extLst>
              <a:ext uri="{FF2B5EF4-FFF2-40B4-BE49-F238E27FC236}">
                <a16:creationId xmlns:a16="http://schemas.microsoft.com/office/drawing/2014/main" id="{9DDF1A2F-06D9-A1CA-B0EE-8B615B6A421D}"/>
              </a:ext>
            </a:extLst>
          </p:cNvPr>
          <p:cNvGraphicFramePr/>
          <p:nvPr>
            <p:extLst>
              <p:ext uri="{D42A27DB-BD31-4B8C-83A1-F6EECF244321}">
                <p14:modId xmlns:p14="http://schemas.microsoft.com/office/powerpoint/2010/main" val="4111478498"/>
              </p:ext>
            </p:extLst>
          </p:nvPr>
        </p:nvGraphicFramePr>
        <p:xfrm>
          <a:off x="848810" y="2285035"/>
          <a:ext cx="4572000" cy="3657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970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0D1618-924C-1F48-BC64-4C64D5363795}"/>
              </a:ext>
            </a:extLst>
          </p:cNvPr>
          <p:cNvSpPr txBox="1">
            <a:spLocks noGrp="1"/>
          </p:cNvSpPr>
          <p:nvPr>
            <p:ph type="title" idx="4294967295"/>
          </p:nvPr>
        </p:nvSpPr>
        <p:spPr>
          <a:xfrm>
            <a:off x="847345" y="1023668"/>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b="1" dirty="0">
                <a:solidFill>
                  <a:srgbClr val="00509A"/>
                </a:solidFill>
                <a:latin typeface="Arial"/>
                <a:ea typeface="Roboto"/>
                <a:cs typeface="Arial"/>
              </a:rPr>
              <a:t>Purpose</a:t>
            </a:r>
            <a:endParaRPr lang="en-US" sz="2800" b="1" i="0" u="none" strike="noStrike" kern="1200" cap="none" spc="0" normalizeH="0" baseline="0" noProof="0" dirty="0">
              <a:ln>
                <a:noFill/>
              </a:ln>
              <a:solidFill>
                <a:srgbClr val="00509A"/>
              </a:solidFill>
              <a:effectLst/>
              <a:uLnTx/>
              <a:uFillTx/>
              <a:latin typeface="Arial"/>
              <a:ea typeface="Roboto"/>
              <a:cs typeface="Arial"/>
            </a:endParaRPr>
          </a:p>
        </p:txBody>
      </p:sp>
      <p:sp>
        <p:nvSpPr>
          <p:cNvPr id="13" name="Rectangle 45">
            <a:extLst>
              <a:ext uri="{FF2B5EF4-FFF2-40B4-BE49-F238E27FC236}">
                <a16:creationId xmlns:a16="http://schemas.microsoft.com/office/drawing/2014/main" id="{E335FBC4-B1B4-7F49-97E0-92E5DFB3882C}"/>
              </a:ext>
            </a:extLst>
          </p:cNvPr>
          <p:cNvSpPr>
            <a:spLocks noChangeArrowheads="1"/>
          </p:cNvSpPr>
          <p:nvPr/>
        </p:nvSpPr>
        <p:spPr bwMode="auto">
          <a:xfrm>
            <a:off x="1922" y="130726"/>
            <a:ext cx="3044615" cy="261610"/>
          </a:xfrm>
          <a:prstGeom prst="rect">
            <a:avLst/>
          </a:prstGeom>
          <a:solidFill>
            <a:srgbClr val="FCC100"/>
          </a:solidFill>
          <a:ln>
            <a:noFill/>
          </a:ln>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100" spc="300" dirty="0">
                <a:solidFill>
                  <a:schemeClr val="tx1">
                    <a:lumMod val="85000"/>
                    <a:lumOff val="15000"/>
                  </a:schemeClr>
                </a:solidFill>
                <a:latin typeface="Arial"/>
                <a:cs typeface="Arial"/>
              </a:rPr>
              <a:t>METHODS AND REASONING</a:t>
            </a:r>
            <a:endParaRPr lang="en-US" altLang="en-US" sz="1100" spc="3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5A60248-2700-094D-9F0E-48EF242B22CF}"/>
              </a:ext>
            </a:extLst>
          </p:cNvPr>
          <p:cNvSpPr/>
          <p:nvPr/>
        </p:nvSpPr>
        <p:spPr>
          <a:xfrm>
            <a:off x="847345" y="1918905"/>
            <a:ext cx="3124818" cy="837217"/>
          </a:xfrm>
          <a:prstGeom prst="rect">
            <a:avLst/>
          </a:prstGeom>
        </p:spPr>
        <p:txBody>
          <a:bodyPr wrap="square" lIns="91440" tIns="45720" rIns="91440" bIns="45720" anchor="t">
            <a:spAutoFit/>
          </a:bodyPr>
          <a:lstStyle/>
          <a:p>
            <a:pPr>
              <a:lnSpc>
                <a:spcPct val="150000"/>
              </a:lnSpc>
              <a:defRPr/>
            </a:pPr>
            <a:endParaRPr lang="en-US" sz="1600" b="1" dirty="0">
              <a:solidFill>
                <a:schemeClr val="tx1">
                  <a:lumMod val="75000"/>
                  <a:lumOff val="25000"/>
                </a:schemeClr>
              </a:solidFill>
              <a:ea typeface="+mn-lt"/>
              <a:cs typeface="+mn-lt"/>
            </a:endParaRPr>
          </a:p>
          <a:p>
            <a:pPr>
              <a:lnSpc>
                <a:spcPct val="150000"/>
              </a:lnSpc>
              <a:defRPr/>
            </a:pPr>
            <a:endParaRPr lang="en-US" dirty="0">
              <a:solidFill>
                <a:schemeClr val="tx1">
                  <a:lumMod val="75000"/>
                  <a:lumOff val="25000"/>
                </a:schemeClr>
              </a:solidFill>
            </a:endParaRPr>
          </a:p>
        </p:txBody>
      </p:sp>
      <p:pic>
        <p:nvPicPr>
          <p:cNvPr id="5" name="Picture 4">
            <a:extLst>
              <a:ext uri="{FF2B5EF4-FFF2-40B4-BE49-F238E27FC236}">
                <a16:creationId xmlns:a16="http://schemas.microsoft.com/office/drawing/2014/main" id="{E4106ED1-F063-4B2E-F280-89AB7AC3445F}"/>
              </a:ext>
            </a:extLst>
          </p:cNvPr>
          <p:cNvPicPr>
            <a:picLocks noChangeAspect="1"/>
          </p:cNvPicPr>
          <p:nvPr/>
        </p:nvPicPr>
        <p:blipFill>
          <a:blip r:embed="rId3"/>
          <a:stretch>
            <a:fillRect/>
          </a:stretch>
        </p:blipFill>
        <p:spPr>
          <a:xfrm>
            <a:off x="7388743" y="848661"/>
            <a:ext cx="3978121" cy="2752261"/>
          </a:xfrm>
          <a:prstGeom prst="rect">
            <a:avLst/>
          </a:prstGeom>
        </p:spPr>
      </p:pic>
      <p:pic>
        <p:nvPicPr>
          <p:cNvPr id="7" name="Picture 6">
            <a:extLst>
              <a:ext uri="{FF2B5EF4-FFF2-40B4-BE49-F238E27FC236}">
                <a16:creationId xmlns:a16="http://schemas.microsoft.com/office/drawing/2014/main" id="{1FE1EDB9-6075-A7B4-83CE-7E9A525E9EAE}"/>
              </a:ext>
            </a:extLst>
          </p:cNvPr>
          <p:cNvPicPr>
            <a:picLocks noChangeAspect="1"/>
          </p:cNvPicPr>
          <p:nvPr/>
        </p:nvPicPr>
        <p:blipFill>
          <a:blip r:embed="rId4"/>
          <a:stretch>
            <a:fillRect/>
          </a:stretch>
        </p:blipFill>
        <p:spPr>
          <a:xfrm>
            <a:off x="7394938" y="3678013"/>
            <a:ext cx="3971925" cy="3009900"/>
          </a:xfrm>
          <a:prstGeom prst="rect">
            <a:avLst/>
          </a:prstGeom>
        </p:spPr>
      </p:pic>
      <p:pic>
        <p:nvPicPr>
          <p:cNvPr id="3" name="Picture 2" descr="A black text with a wavy line&#10;&#10;AI-generated content may be incorrect.">
            <a:extLst>
              <a:ext uri="{FF2B5EF4-FFF2-40B4-BE49-F238E27FC236}">
                <a16:creationId xmlns:a16="http://schemas.microsoft.com/office/drawing/2014/main" id="{975766AC-409F-EDE3-56B9-ADEAE736D4F5}"/>
              </a:ext>
            </a:extLst>
          </p:cNvPr>
          <p:cNvPicPr>
            <a:picLocks noChangeAspect="1"/>
          </p:cNvPicPr>
          <p:nvPr/>
        </p:nvPicPr>
        <p:blipFill>
          <a:blip r:embed="rId5"/>
          <a:stretch>
            <a:fillRect/>
          </a:stretch>
        </p:blipFill>
        <p:spPr>
          <a:xfrm>
            <a:off x="141517" y="5659855"/>
            <a:ext cx="7200900" cy="847725"/>
          </a:xfrm>
          <a:prstGeom prst="rect">
            <a:avLst/>
          </a:prstGeom>
        </p:spPr>
      </p:pic>
      <p:sp>
        <p:nvSpPr>
          <p:cNvPr id="2" name="TextBox 1">
            <a:extLst>
              <a:ext uri="{FF2B5EF4-FFF2-40B4-BE49-F238E27FC236}">
                <a16:creationId xmlns:a16="http://schemas.microsoft.com/office/drawing/2014/main" id="{F0BED0C5-358D-77CF-8851-48F7735F1AAF}"/>
              </a:ext>
            </a:extLst>
          </p:cNvPr>
          <p:cNvSpPr txBox="1"/>
          <p:nvPr/>
        </p:nvSpPr>
        <p:spPr>
          <a:xfrm>
            <a:off x="307887" y="6505358"/>
            <a:ext cx="33528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chemeClr val="tx2"/>
                </a:solidFill>
                <a:latin typeface="Calibri"/>
                <a:hlinkClick r:id="rId6">
                  <a:extLst>
                    <a:ext uri="{A12FA001-AC4F-418D-AE19-62706E023703}">
                      <ahyp:hlinkClr xmlns:ahyp="http://schemas.microsoft.com/office/drawing/2018/hyperlinkcolor" val="tx"/>
                    </a:ext>
                  </a:extLst>
                </a:hlinkClick>
              </a:rPr>
              <a:t>https://doi.org/10.1007/978-981-15-4702-7_21-1</a:t>
            </a:r>
            <a:r>
              <a:rPr lang="en-US" sz="1100" dirty="0">
                <a:solidFill>
                  <a:schemeClr val="tx2"/>
                </a:solidFill>
                <a:latin typeface="Calibri"/>
              </a:rPr>
              <a:t>  </a:t>
            </a:r>
          </a:p>
        </p:txBody>
      </p:sp>
      <p:sp>
        <p:nvSpPr>
          <p:cNvPr id="8" name="TextBox 7">
            <a:extLst>
              <a:ext uri="{FF2B5EF4-FFF2-40B4-BE49-F238E27FC236}">
                <a16:creationId xmlns:a16="http://schemas.microsoft.com/office/drawing/2014/main" id="{22991F86-822F-6F10-67F1-0AFD909D92AE}"/>
              </a:ext>
            </a:extLst>
          </p:cNvPr>
          <p:cNvSpPr txBox="1"/>
          <p:nvPr/>
        </p:nvSpPr>
        <p:spPr>
          <a:xfrm>
            <a:off x="7650480" y="6593840"/>
            <a:ext cx="438912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chemeClr val="tx2"/>
                </a:solidFill>
                <a:latin typeface="Calibri"/>
                <a:hlinkClick r:id="rId7">
                  <a:extLst>
                    <a:ext uri="{A12FA001-AC4F-418D-AE19-62706E023703}">
                      <ahyp:hlinkClr xmlns:ahyp="http://schemas.microsoft.com/office/drawing/2018/hyperlinkcolor" val="tx"/>
                    </a:ext>
                  </a:extLst>
                </a:hlinkClick>
              </a:rPr>
              <a:t>https://doi.org/10.1103/PhysRevD.107.083017</a:t>
            </a:r>
            <a:r>
              <a:rPr lang="en-US" sz="1100" dirty="0">
                <a:solidFill>
                  <a:schemeClr val="tx2"/>
                </a:solidFill>
                <a:latin typeface="Calibri"/>
              </a:rPr>
              <a:t> </a:t>
            </a:r>
            <a:endParaRPr lang="en-US" sz="1100" dirty="0">
              <a:solidFill>
                <a:schemeClr val="tx2"/>
              </a:solidFill>
              <a:latin typeface="Calibri"/>
              <a:ea typeface="Calibri"/>
              <a:cs typeface="Calibri"/>
            </a:endParaRPr>
          </a:p>
        </p:txBody>
      </p:sp>
      <p:graphicFrame>
        <p:nvGraphicFramePr>
          <p:cNvPr id="10" name="Diagram 9">
            <a:extLst>
              <a:ext uri="{FF2B5EF4-FFF2-40B4-BE49-F238E27FC236}">
                <a16:creationId xmlns:a16="http://schemas.microsoft.com/office/drawing/2014/main" id="{A208FA6D-ABEF-EE68-DFBC-21471240AAFC}"/>
              </a:ext>
            </a:extLst>
          </p:cNvPr>
          <p:cNvGraphicFramePr/>
          <p:nvPr>
            <p:extLst>
              <p:ext uri="{D42A27DB-BD31-4B8C-83A1-F6EECF244321}">
                <p14:modId xmlns:p14="http://schemas.microsoft.com/office/powerpoint/2010/main" val="4198537162"/>
              </p:ext>
            </p:extLst>
          </p:nvPr>
        </p:nvGraphicFramePr>
        <p:xfrm>
          <a:off x="848810" y="1918504"/>
          <a:ext cx="4572000" cy="3657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9299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48547-1C20-1FFA-84D8-EF8F0B19E87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AE8099D-2066-3CFD-9AA2-0E2DDCF57896}"/>
              </a:ext>
            </a:extLst>
          </p:cNvPr>
          <p:cNvSpPr txBox="1">
            <a:spLocks noGrp="1"/>
          </p:cNvSpPr>
          <p:nvPr>
            <p:ph type="title" idx="4294967295"/>
          </p:nvPr>
        </p:nvSpPr>
        <p:spPr>
          <a:xfrm>
            <a:off x="847345" y="1023668"/>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b="1" dirty="0">
                <a:solidFill>
                  <a:srgbClr val="00509A"/>
                </a:solidFill>
                <a:latin typeface="Arial"/>
                <a:ea typeface="Roboto"/>
                <a:cs typeface="Arial"/>
              </a:rPr>
              <a:t>Methods</a:t>
            </a:r>
            <a:endParaRPr lang="en-US" sz="2800" b="1" i="0" u="none" strike="noStrike" kern="1200" cap="none" spc="0" normalizeH="0" baseline="0" noProof="0" dirty="0">
              <a:ln>
                <a:noFill/>
              </a:ln>
              <a:solidFill>
                <a:srgbClr val="00509A"/>
              </a:solidFill>
              <a:effectLst/>
              <a:uLnTx/>
              <a:uFillTx/>
              <a:latin typeface="Arial"/>
              <a:ea typeface="Roboto"/>
              <a:cs typeface="Arial"/>
            </a:endParaRPr>
          </a:p>
        </p:txBody>
      </p:sp>
      <p:sp>
        <p:nvSpPr>
          <p:cNvPr id="9" name="Rectangle 8">
            <a:extLst>
              <a:ext uri="{FF2B5EF4-FFF2-40B4-BE49-F238E27FC236}">
                <a16:creationId xmlns:a16="http://schemas.microsoft.com/office/drawing/2014/main" id="{44FB3813-A073-6B3C-0137-9992328DF12E}"/>
              </a:ext>
            </a:extLst>
          </p:cNvPr>
          <p:cNvSpPr/>
          <p:nvPr/>
        </p:nvSpPr>
        <p:spPr>
          <a:xfrm>
            <a:off x="847345" y="1918905"/>
            <a:ext cx="3124818" cy="837217"/>
          </a:xfrm>
          <a:prstGeom prst="rect">
            <a:avLst/>
          </a:prstGeom>
        </p:spPr>
        <p:txBody>
          <a:bodyPr wrap="square" lIns="91440" tIns="45720" rIns="91440" bIns="45720" anchor="t">
            <a:spAutoFit/>
          </a:bodyPr>
          <a:lstStyle/>
          <a:p>
            <a:pPr>
              <a:lnSpc>
                <a:spcPct val="150000"/>
              </a:lnSpc>
              <a:defRPr/>
            </a:pPr>
            <a:endParaRPr lang="en-US" sz="1600" b="1" dirty="0">
              <a:solidFill>
                <a:schemeClr val="tx1">
                  <a:lumMod val="75000"/>
                  <a:lumOff val="25000"/>
                </a:schemeClr>
              </a:solidFill>
              <a:ea typeface="+mn-lt"/>
              <a:cs typeface="+mn-lt"/>
            </a:endParaRPr>
          </a:p>
          <a:p>
            <a:pPr>
              <a:lnSpc>
                <a:spcPct val="150000"/>
              </a:lnSpc>
              <a:defRPr/>
            </a:pPr>
            <a:endParaRPr lang="en-US" dirty="0">
              <a:solidFill>
                <a:schemeClr val="tx1">
                  <a:lumMod val="75000"/>
                  <a:lumOff val="25000"/>
                </a:schemeClr>
              </a:solidFill>
            </a:endParaRPr>
          </a:p>
        </p:txBody>
      </p:sp>
      <p:pic>
        <p:nvPicPr>
          <p:cNvPr id="208" name="Picture 207" descr="A diagram of a flowchart&#10;&#10;AI-generated content may be incorrect.">
            <a:extLst>
              <a:ext uri="{FF2B5EF4-FFF2-40B4-BE49-F238E27FC236}">
                <a16:creationId xmlns:a16="http://schemas.microsoft.com/office/drawing/2014/main" id="{72263597-3F94-0AED-AFBA-81C9025F70DA}"/>
              </a:ext>
            </a:extLst>
          </p:cNvPr>
          <p:cNvPicPr>
            <a:picLocks noChangeAspect="1"/>
          </p:cNvPicPr>
          <p:nvPr/>
        </p:nvPicPr>
        <p:blipFill>
          <a:blip r:embed="rId3">
            <a:extLst>
              <a:ext uri="{BEBA8EAE-BF5A-486C-A8C5-ECC9F3942E4B}">
                <a14:imgProps xmlns:a14="http://schemas.microsoft.com/office/drawing/2010/main">
                  <a14:imgLayer r:embed="rId4">
                    <a14:imgEffect>
                      <a14:saturation sat="165000"/>
                    </a14:imgEffect>
                    <a14:imgEffect>
                      <a14:brightnessContrast bright="19000" contrast="38000"/>
                    </a14:imgEffect>
                  </a14:imgLayer>
                </a14:imgProps>
              </a:ext>
            </a:extLst>
          </a:blip>
          <a:stretch>
            <a:fillRect/>
          </a:stretch>
        </p:blipFill>
        <p:spPr>
          <a:xfrm>
            <a:off x="5684588" y="1838062"/>
            <a:ext cx="6340453" cy="3835618"/>
          </a:xfrm>
          <a:prstGeom prst="rect">
            <a:avLst/>
          </a:prstGeom>
        </p:spPr>
      </p:pic>
      <p:graphicFrame>
        <p:nvGraphicFramePr>
          <p:cNvPr id="2" name="Diagram 1">
            <a:extLst>
              <a:ext uri="{FF2B5EF4-FFF2-40B4-BE49-F238E27FC236}">
                <a16:creationId xmlns:a16="http://schemas.microsoft.com/office/drawing/2014/main" id="{90E0DB84-86EA-7188-26D6-56E7CDC30D41}"/>
              </a:ext>
            </a:extLst>
          </p:cNvPr>
          <p:cNvGraphicFramePr/>
          <p:nvPr>
            <p:extLst>
              <p:ext uri="{D42A27DB-BD31-4B8C-83A1-F6EECF244321}">
                <p14:modId xmlns:p14="http://schemas.microsoft.com/office/powerpoint/2010/main" val="1279093048"/>
              </p:ext>
            </p:extLst>
          </p:nvPr>
        </p:nvGraphicFramePr>
        <p:xfrm>
          <a:off x="850412" y="1541675"/>
          <a:ext cx="4674972" cy="47491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2" name="Rectangle 45">
            <a:extLst>
              <a:ext uri="{FF2B5EF4-FFF2-40B4-BE49-F238E27FC236}">
                <a16:creationId xmlns:a16="http://schemas.microsoft.com/office/drawing/2014/main" id="{DBF81E75-5662-81B7-FDB8-33FA0303C91F}"/>
              </a:ext>
            </a:extLst>
          </p:cNvPr>
          <p:cNvSpPr>
            <a:spLocks noChangeArrowheads="1"/>
          </p:cNvSpPr>
          <p:nvPr/>
        </p:nvSpPr>
        <p:spPr bwMode="auto">
          <a:xfrm>
            <a:off x="1922" y="130726"/>
            <a:ext cx="3044615" cy="261610"/>
          </a:xfrm>
          <a:prstGeom prst="rect">
            <a:avLst/>
          </a:prstGeom>
          <a:solidFill>
            <a:srgbClr val="FCC100"/>
          </a:solidFill>
          <a:ln>
            <a:noFill/>
          </a:ln>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100" spc="300" dirty="0">
                <a:solidFill>
                  <a:schemeClr val="tx1">
                    <a:lumMod val="85000"/>
                    <a:lumOff val="15000"/>
                  </a:schemeClr>
                </a:solidFill>
                <a:latin typeface="Arial"/>
                <a:cs typeface="Arial"/>
              </a:rPr>
              <a:t>METHODS AND REASONING</a:t>
            </a:r>
            <a:endParaRPr lang="en-US" altLang="en-US" sz="1100" spc="3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965F5D6-8E75-EE61-541E-1CBD31372749}"/>
              </a:ext>
            </a:extLst>
          </p:cNvPr>
          <p:cNvSpPr txBox="1"/>
          <p:nvPr/>
        </p:nvSpPr>
        <p:spPr>
          <a:xfrm>
            <a:off x="5680340" y="5669280"/>
            <a:ext cx="397256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chemeClr val="tx2"/>
                </a:solidFill>
              </a:rPr>
              <a:t>Edited from: </a:t>
            </a:r>
            <a:r>
              <a:rPr lang="en-US" sz="1100" dirty="0">
                <a:solidFill>
                  <a:schemeClr val="tx2"/>
                </a:solidFill>
                <a:hlinkClick r:id="rId10">
                  <a:extLst>
                    <a:ext uri="{A12FA001-AC4F-418D-AE19-62706E023703}">
                      <ahyp:hlinkClr xmlns:ahyp="http://schemas.microsoft.com/office/drawing/2018/hyperlinkcolor" val="tx"/>
                    </a:ext>
                  </a:extLst>
                </a:hlinkClick>
              </a:rPr>
              <a:t>https://doi.org/10.1103/PhysRevD.107.083017</a:t>
            </a:r>
            <a:r>
              <a:rPr lang="en-US" sz="1100" dirty="0">
                <a:solidFill>
                  <a:schemeClr val="tx2"/>
                </a:solidFill>
              </a:rPr>
              <a:t> </a:t>
            </a:r>
            <a:endParaRPr lang="en-US">
              <a:solidFill>
                <a:schemeClr val="tx2"/>
              </a:solidFill>
            </a:endParaRPr>
          </a:p>
        </p:txBody>
      </p:sp>
    </p:spTree>
    <p:extLst>
      <p:ext uri="{BB962C8B-B14F-4D97-AF65-F5344CB8AC3E}">
        <p14:creationId xmlns:p14="http://schemas.microsoft.com/office/powerpoint/2010/main" val="158607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512F5-FB4F-8CDC-1C00-62098D80C28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B564259-BA81-623A-5991-1251F09B4C27}"/>
              </a:ext>
            </a:extLst>
          </p:cNvPr>
          <p:cNvSpPr txBox="1">
            <a:spLocks noGrp="1"/>
          </p:cNvSpPr>
          <p:nvPr>
            <p:ph type="title" idx="4294967295"/>
          </p:nvPr>
        </p:nvSpPr>
        <p:spPr>
          <a:xfrm>
            <a:off x="847345" y="1023668"/>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b="1" dirty="0">
                <a:solidFill>
                  <a:srgbClr val="00509A"/>
                </a:solidFill>
                <a:latin typeface="Arial"/>
                <a:ea typeface="Roboto"/>
                <a:cs typeface="Arial"/>
              </a:rPr>
              <a:t>CWB XP</a:t>
            </a:r>
            <a:endParaRPr lang="en-US" sz="2800" b="1">
              <a:solidFill>
                <a:srgbClr val="00509A"/>
              </a:solidFill>
              <a:latin typeface="Arial" panose="020B0604020202020204" pitchFamily="34" charset="0"/>
              <a:ea typeface="Roboto" panose="02000000000000000000" pitchFamily="2" charset="0"/>
              <a:cs typeface="Arial" panose="020B0604020202020204" pitchFamily="34" charset="0"/>
            </a:endParaRPr>
          </a:p>
        </p:txBody>
      </p:sp>
      <p:graphicFrame>
        <p:nvGraphicFramePr>
          <p:cNvPr id="49" name="Diagram 48">
            <a:extLst>
              <a:ext uri="{FF2B5EF4-FFF2-40B4-BE49-F238E27FC236}">
                <a16:creationId xmlns:a16="http://schemas.microsoft.com/office/drawing/2014/main" id="{6E9C1E89-54A8-FCEE-B877-3DBF98191AAE}"/>
              </a:ext>
            </a:extLst>
          </p:cNvPr>
          <p:cNvGraphicFramePr/>
          <p:nvPr>
            <p:extLst>
              <p:ext uri="{D42A27DB-BD31-4B8C-83A1-F6EECF244321}">
                <p14:modId xmlns:p14="http://schemas.microsoft.com/office/powerpoint/2010/main" val="2288310693"/>
              </p:ext>
            </p:extLst>
          </p:nvPr>
        </p:nvGraphicFramePr>
        <p:xfrm>
          <a:off x="731520" y="1701800"/>
          <a:ext cx="5191760" cy="458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4" name="Picture 73" descr="A diagram of production process&#10;&#10;AI-generated content may be incorrect.">
            <a:extLst>
              <a:ext uri="{FF2B5EF4-FFF2-40B4-BE49-F238E27FC236}">
                <a16:creationId xmlns:a16="http://schemas.microsoft.com/office/drawing/2014/main" id="{56C261AF-51DB-A8F2-A671-5347CDC1CD94}"/>
              </a:ext>
            </a:extLst>
          </p:cNvPr>
          <p:cNvPicPr>
            <a:picLocks noChangeAspect="1"/>
          </p:cNvPicPr>
          <p:nvPr/>
        </p:nvPicPr>
        <p:blipFill>
          <a:blip r:embed="rId8"/>
          <a:stretch>
            <a:fillRect/>
          </a:stretch>
        </p:blipFill>
        <p:spPr>
          <a:xfrm>
            <a:off x="6770370" y="753745"/>
            <a:ext cx="4686300" cy="3562350"/>
          </a:xfrm>
          <a:prstGeom prst="rect">
            <a:avLst/>
          </a:prstGeom>
        </p:spPr>
      </p:pic>
      <p:pic>
        <p:nvPicPr>
          <p:cNvPr id="75" name="Picture 74">
            <a:extLst>
              <a:ext uri="{FF2B5EF4-FFF2-40B4-BE49-F238E27FC236}">
                <a16:creationId xmlns:a16="http://schemas.microsoft.com/office/drawing/2014/main" id="{99B6EA33-8201-672F-5244-8980575FA5A3}"/>
              </a:ext>
            </a:extLst>
          </p:cNvPr>
          <p:cNvPicPr>
            <a:picLocks noChangeAspect="1"/>
          </p:cNvPicPr>
          <p:nvPr/>
        </p:nvPicPr>
        <p:blipFill>
          <a:blip r:embed="rId9"/>
          <a:stretch>
            <a:fillRect/>
          </a:stretch>
        </p:blipFill>
        <p:spPr>
          <a:xfrm>
            <a:off x="6874510" y="4317682"/>
            <a:ext cx="4498340" cy="2408555"/>
          </a:xfrm>
          <a:prstGeom prst="rect">
            <a:avLst/>
          </a:prstGeom>
        </p:spPr>
      </p:pic>
      <p:sp>
        <p:nvSpPr>
          <p:cNvPr id="29" name="Rectangle 45">
            <a:extLst>
              <a:ext uri="{FF2B5EF4-FFF2-40B4-BE49-F238E27FC236}">
                <a16:creationId xmlns:a16="http://schemas.microsoft.com/office/drawing/2014/main" id="{6CDCC348-C130-054D-4EE0-9E035133055F}"/>
              </a:ext>
            </a:extLst>
          </p:cNvPr>
          <p:cNvSpPr>
            <a:spLocks noChangeArrowheads="1"/>
          </p:cNvSpPr>
          <p:nvPr/>
        </p:nvSpPr>
        <p:spPr bwMode="auto">
          <a:xfrm>
            <a:off x="1922" y="130726"/>
            <a:ext cx="3044615" cy="261610"/>
          </a:xfrm>
          <a:prstGeom prst="rect">
            <a:avLst/>
          </a:prstGeom>
          <a:solidFill>
            <a:srgbClr val="FCC100"/>
          </a:solidFill>
          <a:ln>
            <a:noFill/>
          </a:ln>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100" spc="300" dirty="0">
                <a:solidFill>
                  <a:schemeClr val="tx1">
                    <a:lumMod val="85000"/>
                    <a:lumOff val="15000"/>
                  </a:schemeClr>
                </a:solidFill>
                <a:latin typeface="Arial"/>
                <a:cs typeface="Arial"/>
              </a:rPr>
              <a:t>PROGRAMS</a:t>
            </a:r>
            <a:endParaRPr lang="en-US" altLang="en-US" sz="1100" spc="3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BE30C7F-C10C-4710-A89C-FB7E4654C73D}"/>
              </a:ext>
            </a:extLst>
          </p:cNvPr>
          <p:cNvSpPr txBox="1"/>
          <p:nvPr/>
        </p:nvSpPr>
        <p:spPr>
          <a:xfrm>
            <a:off x="6766560" y="619760"/>
            <a:ext cx="41656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chemeClr val="tx2"/>
                </a:solidFill>
                <a:latin typeface="Calibri"/>
                <a:hlinkClick r:id="rId10">
                  <a:extLst>
                    <a:ext uri="{A12FA001-AC4F-418D-AE19-62706E023703}">
                      <ahyp:hlinkClr xmlns:ahyp="http://schemas.microsoft.com/office/drawing/2018/hyperlinkcolor" val="tx"/>
                    </a:ext>
                  </a:extLst>
                </a:hlinkClick>
              </a:rPr>
              <a:t>https://gwburst.gitlab.io/documentation/latest/html/flowchart.html</a:t>
            </a:r>
            <a:r>
              <a:rPr lang="en-US" sz="1100" dirty="0">
                <a:solidFill>
                  <a:schemeClr val="tx2"/>
                </a:solidFill>
                <a:latin typeface="Calibri"/>
              </a:rPr>
              <a:t> </a:t>
            </a:r>
            <a:endParaRPr lang="en-US" sz="1100" dirty="0">
              <a:solidFill>
                <a:schemeClr val="tx2"/>
              </a:solidFill>
              <a:latin typeface="Calibri"/>
              <a:ea typeface="Calibri"/>
              <a:cs typeface="Calibri"/>
            </a:endParaRPr>
          </a:p>
        </p:txBody>
      </p:sp>
    </p:spTree>
    <p:extLst>
      <p:ext uri="{BB962C8B-B14F-4D97-AF65-F5344CB8AC3E}">
        <p14:creationId xmlns:p14="http://schemas.microsoft.com/office/powerpoint/2010/main" val="776477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8754F-EED0-31EE-012D-7302844C4D5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F7D0E82-691D-2AB2-E6BA-E4BAF906A752}"/>
              </a:ext>
            </a:extLst>
          </p:cNvPr>
          <p:cNvSpPr txBox="1">
            <a:spLocks noGrp="1"/>
          </p:cNvSpPr>
          <p:nvPr>
            <p:ph type="title" idx="4294967295"/>
          </p:nvPr>
        </p:nvSpPr>
        <p:spPr>
          <a:xfrm>
            <a:off x="847345" y="1023668"/>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tab pos="3590925" algn="l"/>
              </a:tabLst>
              <a:defRPr/>
            </a:pPr>
            <a:r>
              <a:rPr lang="en-US" sz="2800" b="1" dirty="0" err="1">
                <a:solidFill>
                  <a:srgbClr val="00509A"/>
                </a:solidFill>
                <a:latin typeface="Arial"/>
                <a:ea typeface="Roboto"/>
                <a:cs typeface="Arial"/>
              </a:rPr>
              <a:t>MuLaSEcC</a:t>
            </a:r>
            <a:endParaRPr lang="en-US" sz="2800" b="1" i="0" u="none" strike="noStrike" kern="1200" cap="none" spc="0" normalizeH="0" baseline="0" noProof="0" dirty="0" err="1">
              <a:ln>
                <a:noFill/>
              </a:ln>
              <a:solidFill>
                <a:srgbClr val="00509A"/>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2" name="Picture 1" descr="A screenshot of a computer&#10;&#10;AI-generated content may be incorrect.">
            <a:extLst>
              <a:ext uri="{FF2B5EF4-FFF2-40B4-BE49-F238E27FC236}">
                <a16:creationId xmlns:a16="http://schemas.microsoft.com/office/drawing/2014/main" id="{65649202-E3D2-EC11-5113-401125F96175}"/>
              </a:ext>
            </a:extLst>
          </p:cNvPr>
          <p:cNvPicPr>
            <a:picLocks noChangeAspect="1"/>
          </p:cNvPicPr>
          <p:nvPr/>
        </p:nvPicPr>
        <p:blipFill>
          <a:blip r:embed="rId3"/>
          <a:srcRect l="35782" r="-34"/>
          <a:stretch/>
        </p:blipFill>
        <p:spPr>
          <a:xfrm>
            <a:off x="7555441" y="753188"/>
            <a:ext cx="4451056" cy="4438431"/>
          </a:xfrm>
          <a:prstGeom prst="rect">
            <a:avLst/>
          </a:prstGeom>
        </p:spPr>
      </p:pic>
      <p:pic>
        <p:nvPicPr>
          <p:cNvPr id="3" name="Picture 2" descr="A diagram of a map&#10;&#10;AI-generated content may be incorrect.">
            <a:extLst>
              <a:ext uri="{FF2B5EF4-FFF2-40B4-BE49-F238E27FC236}">
                <a16:creationId xmlns:a16="http://schemas.microsoft.com/office/drawing/2014/main" id="{C1FAA1FC-416B-D0F9-79F8-461A72710C89}"/>
              </a:ext>
            </a:extLst>
          </p:cNvPr>
          <p:cNvPicPr>
            <a:picLocks noChangeAspect="1"/>
          </p:cNvPicPr>
          <p:nvPr/>
        </p:nvPicPr>
        <p:blipFill>
          <a:blip r:embed="rId4"/>
          <a:stretch>
            <a:fillRect/>
          </a:stretch>
        </p:blipFill>
        <p:spPr>
          <a:xfrm>
            <a:off x="7196247" y="4197021"/>
            <a:ext cx="4885231" cy="2501682"/>
          </a:xfrm>
          <a:prstGeom prst="rect">
            <a:avLst/>
          </a:prstGeom>
        </p:spPr>
      </p:pic>
      <p:graphicFrame>
        <p:nvGraphicFramePr>
          <p:cNvPr id="583" name="Diagram 582">
            <a:extLst>
              <a:ext uri="{FF2B5EF4-FFF2-40B4-BE49-F238E27FC236}">
                <a16:creationId xmlns:a16="http://schemas.microsoft.com/office/drawing/2014/main" id="{01C09DE7-8304-EAA7-E0AB-643F972CF658}"/>
              </a:ext>
            </a:extLst>
          </p:cNvPr>
          <p:cNvGraphicFramePr/>
          <p:nvPr>
            <p:extLst>
              <p:ext uri="{D42A27DB-BD31-4B8C-83A1-F6EECF244321}">
                <p14:modId xmlns:p14="http://schemas.microsoft.com/office/powerpoint/2010/main" val="2128042481"/>
              </p:ext>
            </p:extLst>
          </p:nvPr>
        </p:nvGraphicFramePr>
        <p:xfrm>
          <a:off x="731520" y="1701800"/>
          <a:ext cx="5222240" cy="45821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Rectangle 45">
            <a:extLst>
              <a:ext uri="{FF2B5EF4-FFF2-40B4-BE49-F238E27FC236}">
                <a16:creationId xmlns:a16="http://schemas.microsoft.com/office/drawing/2014/main" id="{DEB0502E-62BF-4B35-6BD3-D59AEAB1E038}"/>
              </a:ext>
            </a:extLst>
          </p:cNvPr>
          <p:cNvSpPr>
            <a:spLocks noChangeArrowheads="1"/>
          </p:cNvSpPr>
          <p:nvPr/>
        </p:nvSpPr>
        <p:spPr bwMode="auto">
          <a:xfrm>
            <a:off x="1922" y="130726"/>
            <a:ext cx="3044615" cy="261610"/>
          </a:xfrm>
          <a:prstGeom prst="rect">
            <a:avLst/>
          </a:prstGeom>
          <a:solidFill>
            <a:srgbClr val="FCC100"/>
          </a:solidFill>
          <a:ln>
            <a:noFill/>
          </a:ln>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100" spc="300" dirty="0">
                <a:solidFill>
                  <a:schemeClr val="tx1">
                    <a:lumMod val="85000"/>
                    <a:lumOff val="15000"/>
                  </a:schemeClr>
                </a:solidFill>
                <a:latin typeface="Arial" panose="020B0604020202020204" pitchFamily="34" charset="0"/>
                <a:cs typeface="Arial" panose="020B0604020202020204" pitchFamily="34" charset="0"/>
              </a:rPr>
              <a:t>PROGRAMS</a:t>
            </a:r>
          </a:p>
        </p:txBody>
      </p:sp>
      <p:sp>
        <p:nvSpPr>
          <p:cNvPr id="13" name="TextBox 12">
            <a:extLst>
              <a:ext uri="{FF2B5EF4-FFF2-40B4-BE49-F238E27FC236}">
                <a16:creationId xmlns:a16="http://schemas.microsoft.com/office/drawing/2014/main" id="{480B4952-311A-9B92-CB43-3416DFD39247}"/>
              </a:ext>
            </a:extLst>
          </p:cNvPr>
          <p:cNvSpPr txBox="1"/>
          <p:nvPr/>
        </p:nvSpPr>
        <p:spPr>
          <a:xfrm>
            <a:off x="7447280" y="6563360"/>
            <a:ext cx="443992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chemeClr val="tx2"/>
                </a:solidFill>
                <a:latin typeface="Calibri"/>
                <a:hlinkClick r:id="rId10">
                  <a:extLst>
                    <a:ext uri="{A12FA001-AC4F-418D-AE19-62706E023703}">
                      <ahyp:hlinkClr xmlns:ahyp="http://schemas.microsoft.com/office/drawing/2018/hyperlinkcolor" val="tx"/>
                    </a:ext>
                  </a:extLst>
                </a:hlinkClick>
              </a:rPr>
              <a:t>https://gwburst.gitlab.io/documentation/latest/html/flowchart.html</a:t>
            </a:r>
            <a:r>
              <a:rPr lang="en-US" sz="1100" dirty="0">
                <a:solidFill>
                  <a:schemeClr val="tx2"/>
                </a:solidFill>
                <a:latin typeface="Calibri"/>
              </a:rPr>
              <a:t> </a:t>
            </a:r>
            <a:endParaRPr lang="en-US" sz="1100" dirty="0">
              <a:solidFill>
                <a:schemeClr val="tx2"/>
              </a:solidFill>
              <a:latin typeface="Calibri"/>
              <a:ea typeface="Calibri"/>
              <a:cs typeface="Calibri"/>
            </a:endParaRPr>
          </a:p>
        </p:txBody>
      </p:sp>
    </p:spTree>
    <p:extLst>
      <p:ext uri="{BB962C8B-B14F-4D97-AF65-F5344CB8AC3E}">
        <p14:creationId xmlns:p14="http://schemas.microsoft.com/office/powerpoint/2010/main" val="842398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B7222-DAE3-B66B-7FB4-F3976B3C58C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9BC905C-14CB-286C-49D2-4B5439B58B55}"/>
              </a:ext>
            </a:extLst>
          </p:cNvPr>
          <p:cNvSpPr txBox="1">
            <a:spLocks noGrp="1"/>
          </p:cNvSpPr>
          <p:nvPr>
            <p:ph type="title" idx="4294967295"/>
          </p:nvPr>
        </p:nvSpPr>
        <p:spPr>
          <a:xfrm>
            <a:off x="847345" y="1023668"/>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tab pos="3590925" algn="l"/>
              </a:tabLst>
              <a:defRPr/>
            </a:pPr>
            <a:r>
              <a:rPr lang="en-US" sz="2800" b="1" dirty="0">
                <a:solidFill>
                  <a:srgbClr val="00509A"/>
                </a:solidFill>
                <a:latin typeface="Arial"/>
                <a:ea typeface="Roboto"/>
                <a:cs typeface="Arial"/>
              </a:rPr>
              <a:t>SASI-meter</a:t>
            </a:r>
            <a:endParaRPr lang="en-US" sz="2800" b="1" i="0" u="none" strike="noStrike" kern="1200" cap="none" spc="0" normalizeH="0" baseline="0" noProof="0" dirty="0">
              <a:ln>
                <a:noFill/>
              </a:ln>
              <a:solidFill>
                <a:srgbClr val="00509A"/>
              </a:solidFill>
              <a:effectLst/>
              <a:uLnTx/>
              <a:uFillTx/>
              <a:latin typeface="Arial" panose="020B0604020202020204" pitchFamily="34" charset="0"/>
              <a:ea typeface="Roboto" panose="02000000000000000000" pitchFamily="2" charset="0"/>
              <a:cs typeface="Arial" panose="020B0604020202020204" pitchFamily="34" charset="0"/>
            </a:endParaRPr>
          </a:p>
        </p:txBody>
      </p:sp>
      <p:graphicFrame>
        <p:nvGraphicFramePr>
          <p:cNvPr id="49" name="Diagram 48">
            <a:extLst>
              <a:ext uri="{FF2B5EF4-FFF2-40B4-BE49-F238E27FC236}">
                <a16:creationId xmlns:a16="http://schemas.microsoft.com/office/drawing/2014/main" id="{DC678F52-16BA-DBEA-192F-8999A98585ED}"/>
              </a:ext>
            </a:extLst>
          </p:cNvPr>
          <p:cNvGraphicFramePr/>
          <p:nvPr>
            <p:extLst>
              <p:ext uri="{D42A27DB-BD31-4B8C-83A1-F6EECF244321}">
                <p14:modId xmlns:p14="http://schemas.microsoft.com/office/powerpoint/2010/main" val="3355605744"/>
              </p:ext>
            </p:extLst>
          </p:nvPr>
        </p:nvGraphicFramePr>
        <p:xfrm>
          <a:off x="731520" y="1722120"/>
          <a:ext cx="5161280" cy="4561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1" name="Picture 90" descr="A mathematical equation with black text&#10;&#10;AI-generated content may be incorrect.">
            <a:extLst>
              <a:ext uri="{FF2B5EF4-FFF2-40B4-BE49-F238E27FC236}">
                <a16:creationId xmlns:a16="http://schemas.microsoft.com/office/drawing/2014/main" id="{11CF6998-1E31-CEBE-0C36-266397E5CF43}"/>
              </a:ext>
            </a:extLst>
          </p:cNvPr>
          <p:cNvPicPr>
            <a:picLocks noChangeAspect="1"/>
          </p:cNvPicPr>
          <p:nvPr/>
        </p:nvPicPr>
        <p:blipFill>
          <a:blip r:embed="rId8"/>
          <a:stretch>
            <a:fillRect/>
          </a:stretch>
        </p:blipFill>
        <p:spPr>
          <a:xfrm>
            <a:off x="7964170" y="1022350"/>
            <a:ext cx="3009900" cy="952500"/>
          </a:xfrm>
          <a:prstGeom prst="rect">
            <a:avLst/>
          </a:prstGeom>
        </p:spPr>
      </p:pic>
      <p:pic>
        <p:nvPicPr>
          <p:cNvPr id="92" name="Picture 91" descr="A group of black letters&#10;&#10;AI-generated content may be incorrect.">
            <a:extLst>
              <a:ext uri="{FF2B5EF4-FFF2-40B4-BE49-F238E27FC236}">
                <a16:creationId xmlns:a16="http://schemas.microsoft.com/office/drawing/2014/main" id="{A79F7780-4C02-29B4-3DF9-060F1D480C5B}"/>
              </a:ext>
            </a:extLst>
          </p:cNvPr>
          <p:cNvPicPr>
            <a:picLocks noChangeAspect="1"/>
          </p:cNvPicPr>
          <p:nvPr/>
        </p:nvPicPr>
        <p:blipFill>
          <a:blip r:embed="rId9"/>
          <a:stretch>
            <a:fillRect/>
          </a:stretch>
        </p:blipFill>
        <p:spPr>
          <a:xfrm>
            <a:off x="7432357" y="2088832"/>
            <a:ext cx="3971925" cy="1095375"/>
          </a:xfrm>
          <a:prstGeom prst="rect">
            <a:avLst/>
          </a:prstGeom>
        </p:spPr>
      </p:pic>
      <p:pic>
        <p:nvPicPr>
          <p:cNvPr id="93" name="Picture 92">
            <a:extLst>
              <a:ext uri="{FF2B5EF4-FFF2-40B4-BE49-F238E27FC236}">
                <a16:creationId xmlns:a16="http://schemas.microsoft.com/office/drawing/2014/main" id="{560A90B4-9F0D-3D95-04BD-E721C31960E9}"/>
              </a:ext>
            </a:extLst>
          </p:cNvPr>
          <p:cNvPicPr>
            <a:picLocks noChangeAspect="1"/>
          </p:cNvPicPr>
          <p:nvPr/>
        </p:nvPicPr>
        <p:blipFill>
          <a:blip r:embed="rId10"/>
          <a:stretch>
            <a:fillRect/>
          </a:stretch>
        </p:blipFill>
        <p:spPr>
          <a:xfrm>
            <a:off x="5939155" y="3373120"/>
            <a:ext cx="6257290" cy="3190240"/>
          </a:xfrm>
          <a:prstGeom prst="rect">
            <a:avLst/>
          </a:prstGeom>
        </p:spPr>
      </p:pic>
      <p:sp>
        <p:nvSpPr>
          <p:cNvPr id="12" name="Rectangle 45">
            <a:extLst>
              <a:ext uri="{FF2B5EF4-FFF2-40B4-BE49-F238E27FC236}">
                <a16:creationId xmlns:a16="http://schemas.microsoft.com/office/drawing/2014/main" id="{8F6CBED9-FCC5-2825-4D16-58CE5E8991BE}"/>
              </a:ext>
            </a:extLst>
          </p:cNvPr>
          <p:cNvSpPr>
            <a:spLocks noChangeArrowheads="1"/>
          </p:cNvSpPr>
          <p:nvPr/>
        </p:nvSpPr>
        <p:spPr bwMode="auto">
          <a:xfrm>
            <a:off x="1922" y="130726"/>
            <a:ext cx="3044615" cy="261610"/>
          </a:xfrm>
          <a:prstGeom prst="rect">
            <a:avLst/>
          </a:prstGeom>
          <a:solidFill>
            <a:srgbClr val="FCC100"/>
          </a:solidFill>
          <a:ln>
            <a:noFill/>
          </a:ln>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100" spc="300" dirty="0">
                <a:solidFill>
                  <a:schemeClr val="tx1">
                    <a:lumMod val="85000"/>
                    <a:lumOff val="15000"/>
                  </a:schemeClr>
                </a:solidFill>
                <a:latin typeface="Arial"/>
                <a:cs typeface="Arial"/>
              </a:rPr>
              <a:t>PROGRAMS</a:t>
            </a:r>
            <a:endParaRPr lang="en-US" altLang="en-US" sz="1100" spc="3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08876FB-C53A-F449-4C82-C3E75798C937}"/>
              </a:ext>
            </a:extLst>
          </p:cNvPr>
          <p:cNvSpPr txBox="1"/>
          <p:nvPr/>
        </p:nvSpPr>
        <p:spPr>
          <a:xfrm>
            <a:off x="5994400" y="6593840"/>
            <a:ext cx="342392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u="sng" dirty="0">
                <a:solidFill>
                  <a:schemeClr val="tx2"/>
                </a:solidFill>
                <a:latin typeface="Calibri"/>
                <a:cs typeface="Segoe UI"/>
                <a:hlinkClick r:id="rId11">
                  <a:extLst>
                    <a:ext uri="{A12FA001-AC4F-418D-AE19-62706E023703}">
                      <ahyp:hlinkClr xmlns:ahyp="http://schemas.microsoft.com/office/drawing/2018/hyperlinkcolor" val="tx"/>
                    </a:ext>
                  </a:extLst>
                </a:hlinkClick>
              </a:rPr>
              <a:t>https://doi.org/10.1103/PhysRevD.107.083017</a:t>
            </a:r>
            <a:r>
              <a:rPr lang="en-US" sz="1100" dirty="0">
                <a:solidFill>
                  <a:schemeClr val="tx2"/>
                </a:solidFill>
                <a:latin typeface="Calibri"/>
              </a:rPr>
              <a:t> </a:t>
            </a:r>
            <a:endParaRPr lang="en-US" sz="1100" dirty="0">
              <a:solidFill>
                <a:schemeClr val="tx2"/>
              </a:solidFill>
              <a:latin typeface="Calibri"/>
              <a:ea typeface="Calibri"/>
              <a:cs typeface="Calibri"/>
            </a:endParaRPr>
          </a:p>
        </p:txBody>
      </p:sp>
    </p:spTree>
    <p:extLst>
      <p:ext uri="{BB962C8B-B14F-4D97-AF65-F5344CB8AC3E}">
        <p14:creationId xmlns:p14="http://schemas.microsoft.com/office/powerpoint/2010/main" val="2031496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41b7ff091aec529c3daf81507e8b0ec8">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3353ca290599b369a1ae03541399586"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db2308-d939-430a-b691-238a8dea59b6">
      <Terms xmlns="http://schemas.microsoft.com/office/infopath/2007/PartnerControls"/>
    </lcf76f155ced4ddcb4097134ff3c332f>
    <TaxCatchAll xmlns="5b8b13da-f81b-454a-95eb-607e33c0c50f" xsi:nil="true"/>
  </documentManagement>
</p:properties>
</file>

<file path=customXml/itemProps1.xml><?xml version="1.0" encoding="utf-8"?>
<ds:datastoreItem xmlns:ds="http://schemas.openxmlformats.org/officeDocument/2006/customXml" ds:itemID="{C2E34076-2A4C-4F95-B7F8-258A7FCC40A9}"/>
</file>

<file path=customXml/itemProps2.xml><?xml version="1.0" encoding="utf-8"?>
<ds:datastoreItem xmlns:ds="http://schemas.openxmlformats.org/officeDocument/2006/customXml" ds:itemID="{4B307C02-4357-46C4-8428-C1B0E8CC3447}"/>
</file>

<file path=customXml/itemProps3.xml><?xml version="1.0" encoding="utf-8"?>
<ds:datastoreItem xmlns:ds="http://schemas.openxmlformats.org/officeDocument/2006/customXml" ds:itemID="{E65B914F-866D-4153-8A27-20A9AE3CDE45}"/>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IMPROVING THE DETECTION AND CHARACTERIZATION OF STANDING ACCRETION SHOCK INSTABILITY USING GRAVITATIONAL WAVES  -DR ZANOLIN- -MIRIAM BIEHLE-</vt:lpstr>
      <vt:lpstr>Special Thanks -ERAU URI- -NASA SPACE GRANT- -DR ZANOLIN- -DR MUKHERJEE- -DR SZCZEPAŃCZYK- -GAUKHAR NURBEK- -KYA SCHLUTERMAN-</vt:lpstr>
      <vt:lpstr>IMPROVING THE DETECTION AND CHARACTERIZATION OF SASI </vt:lpstr>
      <vt:lpstr>What is SASI?</vt:lpstr>
      <vt:lpstr>Purpose</vt:lpstr>
      <vt:lpstr>Methods</vt:lpstr>
      <vt:lpstr>CWB XP</vt:lpstr>
      <vt:lpstr>MuLaSEcC</vt:lpstr>
      <vt:lpstr>SASI-meter</vt:lpstr>
      <vt:lpstr>Current Results</vt:lpstr>
      <vt:lpstr>The Future of Detection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977</cp:revision>
  <dcterms:created xsi:type="dcterms:W3CDTF">2025-04-03T22:35:07Z</dcterms:created>
  <dcterms:modified xsi:type="dcterms:W3CDTF">2025-04-08T04:32:01Z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ies>
</file>